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1" r:id="rId3"/>
    <p:sldId id="257" r:id="rId4"/>
    <p:sldId id="258" r:id="rId5"/>
    <p:sldId id="262" r:id="rId6"/>
    <p:sldId id="259" r:id="rId7"/>
    <p:sldId id="260"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44" autoAdjust="0"/>
    <p:restoredTop sz="94660"/>
  </p:normalViewPr>
  <p:slideViewPr>
    <p:cSldViewPr snapToGrid="0">
      <p:cViewPr>
        <p:scale>
          <a:sx n="66" d="100"/>
          <a:sy n="66" d="100"/>
        </p:scale>
        <p:origin x="756" y="1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2019</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Skatteintäkter</c:v>
                </c:pt>
                <c:pt idx="1">
                  <c:v>Inkomstutjämningsbidrag/-avgift</c:v>
                </c:pt>
                <c:pt idx="2">
                  <c:v>Kostnadsutjämning</c:v>
                </c:pt>
                <c:pt idx="3">
                  <c:v>Regleringsbidrag/-avgift</c:v>
                </c:pt>
                <c:pt idx="4">
                  <c:v>LSS-utjämning (inkl införanderegler)</c:v>
                </c:pt>
              </c:strCache>
            </c:strRef>
          </c:cat>
          <c:val>
            <c:numRef>
              <c:f>Sheet1!$B$2:$B$6</c:f>
              <c:numCache>
                <c:formatCode>#,##0</c:formatCode>
                <c:ptCount val="5"/>
                <c:pt idx="0">
                  <c:v>63300.07873092941</c:v>
                </c:pt>
                <c:pt idx="1">
                  <c:v>-13720</c:v>
                </c:pt>
                <c:pt idx="2">
                  <c:v>4894</c:v>
                </c:pt>
                <c:pt idx="3">
                  <c:v>702.22283819314532</c:v>
                </c:pt>
                <c:pt idx="4">
                  <c:v>-61.098135597607303</c:v>
                </c:pt>
              </c:numCache>
            </c:numRef>
          </c:val>
        </c:ser>
        <c:ser>
          <c:idx val="1"/>
          <c:order val="1"/>
          <c:tx>
            <c:strRef>
              <c:f>Sheet1!$C$1</c:f>
              <c:strCache>
                <c:ptCount val="1"/>
                <c:pt idx="0">
                  <c:v>2020</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Skatteintäkter</c:v>
                </c:pt>
                <c:pt idx="1">
                  <c:v>Inkomstutjämningsbidrag/-avgift</c:v>
                </c:pt>
                <c:pt idx="2">
                  <c:v>Kostnadsutjämning</c:v>
                </c:pt>
                <c:pt idx="3">
                  <c:v>Regleringsbidrag/-avgift</c:v>
                </c:pt>
                <c:pt idx="4">
                  <c:v>LSS-utjämning (inkl införanderegler)</c:v>
                </c:pt>
              </c:strCache>
            </c:strRef>
          </c:cat>
          <c:val>
            <c:numRef>
              <c:f>Sheet1!$C$2:$C$6</c:f>
              <c:numCache>
                <c:formatCode>#,##0</c:formatCode>
                <c:ptCount val="5"/>
                <c:pt idx="0">
                  <c:v>63848.272412506223</c:v>
                </c:pt>
                <c:pt idx="1">
                  <c:v>-13840</c:v>
                </c:pt>
                <c:pt idx="2">
                  <c:v>4989</c:v>
                </c:pt>
                <c:pt idx="3">
                  <c:v>1105.1188938612868</c:v>
                </c:pt>
                <c:pt idx="4">
                  <c:v>-167.865574757243</c:v>
                </c:pt>
              </c:numCache>
            </c:numRef>
          </c:val>
        </c:ser>
        <c:dLbls>
          <c:dLblPos val="outEnd"/>
          <c:showLegendKey val="0"/>
          <c:showVal val="1"/>
          <c:showCatName val="0"/>
          <c:showSerName val="0"/>
          <c:showPercent val="0"/>
          <c:showBubbleSize val="0"/>
        </c:dLbls>
        <c:gapWidth val="219"/>
        <c:overlap val="-27"/>
        <c:axId val="380865136"/>
        <c:axId val="380864744"/>
      </c:barChart>
      <c:catAx>
        <c:axId val="3808651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0864744"/>
        <c:crosses val="autoZero"/>
        <c:auto val="1"/>
        <c:lblAlgn val="ctr"/>
        <c:lblOffset val="100"/>
        <c:noMultiLvlLbl val="0"/>
      </c:catAx>
      <c:valAx>
        <c:axId val="3808647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086513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2013</c:v>
                </c:pt>
              </c:strCache>
            </c:strRef>
          </c:tx>
          <c:spPr>
            <a:solidFill>
              <a:schemeClr val="accent1"/>
            </a:solidFill>
            <a:ln>
              <a:noFill/>
            </a:ln>
            <a:effectLst/>
          </c:spPr>
          <c:invertIfNegative val="0"/>
          <c:cat>
            <c:strRef>
              <c:f>Sheet1!$A$2:$A$4</c:f>
              <c:strCache>
                <c:ptCount val="3"/>
                <c:pt idx="0">
                  <c:v>Kostnader för stöd personer med funktionsnedsättning, andel av socialtjänstens kostnader </c:v>
                </c:pt>
                <c:pt idx="1">
                  <c:v>Kostnader för stöd till personer med funktionsnedsättning, andel av kommunernas kostnader </c:v>
                </c:pt>
                <c:pt idx="2">
                  <c:v>Kostnader för stöd till personer med funktionsnedsättning, andel av BNP </c:v>
                </c:pt>
              </c:strCache>
            </c:strRef>
          </c:cat>
          <c:val>
            <c:numRef>
              <c:f>Sheet1!$B$2:$B$4</c:f>
              <c:numCache>
                <c:formatCode>General</c:formatCode>
                <c:ptCount val="3"/>
                <c:pt idx="0">
                  <c:v>27.6</c:v>
                </c:pt>
                <c:pt idx="1">
                  <c:v>10.5</c:v>
                </c:pt>
                <c:pt idx="2">
                  <c:v>1.5</c:v>
                </c:pt>
              </c:numCache>
            </c:numRef>
          </c:val>
        </c:ser>
        <c:ser>
          <c:idx val="1"/>
          <c:order val="1"/>
          <c:tx>
            <c:strRef>
              <c:f>Sheet1!$C$1</c:f>
              <c:strCache>
                <c:ptCount val="1"/>
                <c:pt idx="0">
                  <c:v>2014</c:v>
                </c:pt>
              </c:strCache>
            </c:strRef>
          </c:tx>
          <c:spPr>
            <a:solidFill>
              <a:schemeClr val="accent2"/>
            </a:solidFill>
            <a:ln>
              <a:noFill/>
            </a:ln>
            <a:effectLst/>
          </c:spPr>
          <c:invertIfNegative val="0"/>
          <c:cat>
            <c:strRef>
              <c:f>Sheet1!$A$2:$A$4</c:f>
              <c:strCache>
                <c:ptCount val="3"/>
                <c:pt idx="0">
                  <c:v>Kostnader för stöd personer med funktionsnedsättning, andel av socialtjänstens kostnader </c:v>
                </c:pt>
                <c:pt idx="1">
                  <c:v>Kostnader för stöd till personer med funktionsnedsättning, andel av kommunernas kostnader </c:v>
                </c:pt>
                <c:pt idx="2">
                  <c:v>Kostnader för stöd till personer med funktionsnedsättning, andel av BNP </c:v>
                </c:pt>
              </c:strCache>
            </c:strRef>
          </c:cat>
          <c:val>
            <c:numRef>
              <c:f>Sheet1!$C$2:$C$4</c:f>
              <c:numCache>
                <c:formatCode>General</c:formatCode>
                <c:ptCount val="3"/>
                <c:pt idx="0">
                  <c:v>27.4</c:v>
                </c:pt>
                <c:pt idx="1">
                  <c:v>10.5</c:v>
                </c:pt>
                <c:pt idx="2">
                  <c:v>1.4</c:v>
                </c:pt>
              </c:numCache>
            </c:numRef>
          </c:val>
        </c:ser>
        <c:ser>
          <c:idx val="2"/>
          <c:order val="2"/>
          <c:tx>
            <c:strRef>
              <c:f>Sheet1!$D$1</c:f>
              <c:strCache>
                <c:ptCount val="1"/>
                <c:pt idx="0">
                  <c:v>2015</c:v>
                </c:pt>
              </c:strCache>
            </c:strRef>
          </c:tx>
          <c:spPr>
            <a:solidFill>
              <a:schemeClr val="accent3"/>
            </a:solidFill>
            <a:ln>
              <a:noFill/>
            </a:ln>
            <a:effectLst/>
          </c:spPr>
          <c:invertIfNegative val="0"/>
          <c:cat>
            <c:strRef>
              <c:f>Sheet1!$A$2:$A$4</c:f>
              <c:strCache>
                <c:ptCount val="3"/>
                <c:pt idx="0">
                  <c:v>Kostnader för stöd personer med funktionsnedsättning, andel av socialtjänstens kostnader </c:v>
                </c:pt>
                <c:pt idx="1">
                  <c:v>Kostnader för stöd till personer med funktionsnedsättning, andel av kommunernas kostnader </c:v>
                </c:pt>
                <c:pt idx="2">
                  <c:v>Kostnader för stöd till personer med funktionsnedsättning, andel av BNP </c:v>
                </c:pt>
              </c:strCache>
            </c:strRef>
          </c:cat>
          <c:val>
            <c:numRef>
              <c:f>Sheet1!$D$2:$D$4</c:f>
              <c:numCache>
                <c:formatCode>General</c:formatCode>
                <c:ptCount val="3"/>
                <c:pt idx="0">
                  <c:v>27.7</c:v>
                </c:pt>
                <c:pt idx="1">
                  <c:v>10.5</c:v>
                </c:pt>
                <c:pt idx="2">
                  <c:v>1.4</c:v>
                </c:pt>
              </c:numCache>
            </c:numRef>
          </c:val>
        </c:ser>
        <c:ser>
          <c:idx val="3"/>
          <c:order val="3"/>
          <c:tx>
            <c:strRef>
              <c:f>Sheet1!$E$1</c:f>
              <c:strCache>
                <c:ptCount val="1"/>
                <c:pt idx="0">
                  <c:v>2016</c:v>
                </c:pt>
              </c:strCache>
            </c:strRef>
          </c:tx>
          <c:spPr>
            <a:solidFill>
              <a:schemeClr val="accent4"/>
            </a:solidFill>
            <a:ln>
              <a:noFill/>
            </a:ln>
            <a:effectLst/>
          </c:spPr>
          <c:invertIfNegative val="0"/>
          <c:cat>
            <c:strRef>
              <c:f>Sheet1!$A$2:$A$4</c:f>
              <c:strCache>
                <c:ptCount val="3"/>
                <c:pt idx="0">
                  <c:v>Kostnader för stöd personer med funktionsnedsättning, andel av socialtjänstens kostnader </c:v>
                </c:pt>
                <c:pt idx="1">
                  <c:v>Kostnader för stöd till personer med funktionsnedsättning, andel av kommunernas kostnader </c:v>
                </c:pt>
                <c:pt idx="2">
                  <c:v>Kostnader för stöd till personer med funktionsnedsättning, andel av BNP </c:v>
                </c:pt>
              </c:strCache>
            </c:strRef>
          </c:cat>
          <c:val>
            <c:numRef>
              <c:f>Sheet1!$E$2:$E$4</c:f>
              <c:numCache>
                <c:formatCode>General</c:formatCode>
                <c:ptCount val="3"/>
                <c:pt idx="0">
                  <c:v>28.4</c:v>
                </c:pt>
                <c:pt idx="1">
                  <c:v>10.3</c:v>
                </c:pt>
                <c:pt idx="2">
                  <c:v>1.5</c:v>
                </c:pt>
              </c:numCache>
            </c:numRef>
          </c:val>
        </c:ser>
        <c:ser>
          <c:idx val="4"/>
          <c:order val="4"/>
          <c:tx>
            <c:strRef>
              <c:f>Sheet1!$F$1</c:f>
              <c:strCache>
                <c:ptCount val="1"/>
                <c:pt idx="0">
                  <c:v>2017</c:v>
                </c:pt>
              </c:strCache>
            </c:strRef>
          </c:tx>
          <c:spPr>
            <a:solidFill>
              <a:schemeClr val="accent5"/>
            </a:solidFill>
            <a:ln>
              <a:noFill/>
            </a:ln>
            <a:effectLst/>
          </c:spPr>
          <c:invertIfNegative val="0"/>
          <c:cat>
            <c:strRef>
              <c:f>Sheet1!$A$2:$A$4</c:f>
              <c:strCache>
                <c:ptCount val="3"/>
                <c:pt idx="0">
                  <c:v>Kostnader för stöd personer med funktionsnedsättning, andel av socialtjänstens kostnader </c:v>
                </c:pt>
                <c:pt idx="1">
                  <c:v>Kostnader för stöd till personer med funktionsnedsättning, andel av kommunernas kostnader </c:v>
                </c:pt>
                <c:pt idx="2">
                  <c:v>Kostnader för stöd till personer med funktionsnedsättning, andel av BNP </c:v>
                </c:pt>
              </c:strCache>
            </c:strRef>
          </c:cat>
          <c:val>
            <c:numRef>
              <c:f>Sheet1!$F$2:$F$4</c:f>
              <c:numCache>
                <c:formatCode>General</c:formatCode>
                <c:ptCount val="3"/>
                <c:pt idx="0">
                  <c:v>28.5</c:v>
                </c:pt>
                <c:pt idx="1">
                  <c:v>10.5</c:v>
                </c:pt>
                <c:pt idx="2">
                  <c:v>1.5</c:v>
                </c:pt>
              </c:numCache>
            </c:numRef>
          </c:val>
        </c:ser>
        <c:dLbls>
          <c:showLegendKey val="0"/>
          <c:showVal val="0"/>
          <c:showCatName val="0"/>
          <c:showSerName val="0"/>
          <c:showPercent val="0"/>
          <c:showBubbleSize val="0"/>
        </c:dLbls>
        <c:gapWidth val="219"/>
        <c:overlap val="-27"/>
        <c:axId val="380860824"/>
        <c:axId val="380859648"/>
      </c:barChart>
      <c:catAx>
        <c:axId val="380860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0859648"/>
        <c:crosses val="autoZero"/>
        <c:auto val="1"/>
        <c:lblAlgn val="ctr"/>
        <c:lblOffset val="100"/>
        <c:noMultiLvlLbl val="0"/>
      </c:catAx>
      <c:valAx>
        <c:axId val="380859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086082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0.46633</cdr:x>
      <cdr:y>0.16351</cdr:y>
    </cdr:from>
    <cdr:to>
      <cdr:x>0.93947</cdr:x>
      <cdr:y>0.37034</cdr:y>
    </cdr:to>
    <cdr:sp macro="" textlink="">
      <cdr:nvSpPr>
        <cdr:cNvPr id="2" name="TextBox 1"/>
        <cdr:cNvSpPr txBox="1"/>
      </cdr:nvSpPr>
      <cdr:spPr>
        <a:xfrm xmlns:a="http://schemas.openxmlformats.org/drawingml/2006/main">
          <a:off x="4903694" y="956797"/>
          <a:ext cx="4975412" cy="121023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sv-SE" sz="2800" dirty="0" smtClean="0"/>
            <a:t>LSS-utjämning ökar från -3 MSEK till -8 MSEK</a:t>
          </a:r>
        </a:p>
        <a:p xmlns:a="http://schemas.openxmlformats.org/drawingml/2006/main">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7624F7-0F6E-4FFB-BDBD-A22F77AF1EC7}" type="datetimeFigureOut">
              <a:rPr lang="en-US" smtClean="0"/>
              <a:t>2/14/2020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2A2317-ACA0-47EE-920E-F1D85A23A146}" type="slidenum">
              <a:rPr lang="en-US" smtClean="0"/>
              <a:t>‹#›</a:t>
            </a:fld>
            <a:endParaRPr lang="en-US"/>
          </a:p>
        </p:txBody>
      </p:sp>
    </p:spTree>
    <p:extLst>
      <p:ext uri="{BB962C8B-B14F-4D97-AF65-F5344CB8AC3E}">
        <p14:creationId xmlns:p14="http://schemas.microsoft.com/office/powerpoint/2010/main" val="699301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2A2317-ACA0-47EE-920E-F1D85A23A146}" type="slidenum">
              <a:rPr lang="en-US" smtClean="0"/>
              <a:t>1</a:t>
            </a:fld>
            <a:endParaRPr lang="en-US"/>
          </a:p>
        </p:txBody>
      </p:sp>
    </p:spTree>
    <p:extLst>
      <p:ext uri="{BB962C8B-B14F-4D97-AF65-F5344CB8AC3E}">
        <p14:creationId xmlns:p14="http://schemas.microsoft.com/office/powerpoint/2010/main" val="2077626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2/14/2020</a:t>
            </a:r>
            <a:endParaRPr lang="en-US"/>
          </a:p>
        </p:txBody>
      </p:sp>
      <p:sp>
        <p:nvSpPr>
          <p:cNvPr id="5" name="Footer Placeholder 4"/>
          <p:cNvSpPr>
            <a:spLocks noGrp="1"/>
          </p:cNvSpPr>
          <p:nvPr>
            <p:ph type="ftr" sz="quarter" idx="11"/>
          </p:nvPr>
        </p:nvSpPr>
        <p:spPr/>
        <p:txBody>
          <a:bodyPr/>
          <a:lstStyle/>
          <a:p>
            <a:r>
              <a:rPr lang="en-US" smtClean="0"/>
              <a:t>Christer Olsson för FUBLidingö</a:t>
            </a:r>
            <a:endParaRPr lang="en-US"/>
          </a:p>
        </p:txBody>
      </p:sp>
      <p:sp>
        <p:nvSpPr>
          <p:cNvPr id="6" name="Slide Number Placeholder 5"/>
          <p:cNvSpPr>
            <a:spLocks noGrp="1"/>
          </p:cNvSpPr>
          <p:nvPr>
            <p:ph type="sldNum" sz="quarter" idx="12"/>
          </p:nvPr>
        </p:nvSpPr>
        <p:spPr/>
        <p:txBody>
          <a:bodyPr/>
          <a:lstStyle/>
          <a:p>
            <a:fld id="{05A367AA-1A0D-429C-9271-0DD629A21972}" type="slidenum">
              <a:rPr lang="en-US" smtClean="0"/>
              <a:t>‹#›</a:t>
            </a:fld>
            <a:endParaRPr lang="en-US"/>
          </a:p>
        </p:txBody>
      </p:sp>
    </p:spTree>
    <p:extLst>
      <p:ext uri="{BB962C8B-B14F-4D97-AF65-F5344CB8AC3E}">
        <p14:creationId xmlns:p14="http://schemas.microsoft.com/office/powerpoint/2010/main" val="3614355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2/14/2020</a:t>
            </a:r>
            <a:endParaRPr lang="en-US"/>
          </a:p>
        </p:txBody>
      </p:sp>
      <p:sp>
        <p:nvSpPr>
          <p:cNvPr id="5" name="Footer Placeholder 4"/>
          <p:cNvSpPr>
            <a:spLocks noGrp="1"/>
          </p:cNvSpPr>
          <p:nvPr>
            <p:ph type="ftr" sz="quarter" idx="11"/>
          </p:nvPr>
        </p:nvSpPr>
        <p:spPr/>
        <p:txBody>
          <a:bodyPr/>
          <a:lstStyle/>
          <a:p>
            <a:r>
              <a:rPr lang="en-US" smtClean="0"/>
              <a:t>Christer Olsson för FUBLidingö</a:t>
            </a:r>
            <a:endParaRPr lang="en-US"/>
          </a:p>
        </p:txBody>
      </p:sp>
      <p:sp>
        <p:nvSpPr>
          <p:cNvPr id="6" name="Slide Number Placeholder 5"/>
          <p:cNvSpPr>
            <a:spLocks noGrp="1"/>
          </p:cNvSpPr>
          <p:nvPr>
            <p:ph type="sldNum" sz="quarter" idx="12"/>
          </p:nvPr>
        </p:nvSpPr>
        <p:spPr/>
        <p:txBody>
          <a:bodyPr/>
          <a:lstStyle/>
          <a:p>
            <a:fld id="{05A367AA-1A0D-429C-9271-0DD629A21972}" type="slidenum">
              <a:rPr lang="en-US" smtClean="0"/>
              <a:t>‹#›</a:t>
            </a:fld>
            <a:endParaRPr lang="en-US"/>
          </a:p>
        </p:txBody>
      </p:sp>
    </p:spTree>
    <p:extLst>
      <p:ext uri="{BB962C8B-B14F-4D97-AF65-F5344CB8AC3E}">
        <p14:creationId xmlns:p14="http://schemas.microsoft.com/office/powerpoint/2010/main" val="3123928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2/14/2020</a:t>
            </a:r>
            <a:endParaRPr lang="en-US"/>
          </a:p>
        </p:txBody>
      </p:sp>
      <p:sp>
        <p:nvSpPr>
          <p:cNvPr id="5" name="Footer Placeholder 4"/>
          <p:cNvSpPr>
            <a:spLocks noGrp="1"/>
          </p:cNvSpPr>
          <p:nvPr>
            <p:ph type="ftr" sz="quarter" idx="11"/>
          </p:nvPr>
        </p:nvSpPr>
        <p:spPr/>
        <p:txBody>
          <a:bodyPr/>
          <a:lstStyle/>
          <a:p>
            <a:r>
              <a:rPr lang="en-US" smtClean="0"/>
              <a:t>Christer Olsson för FUBLidingö</a:t>
            </a:r>
            <a:endParaRPr lang="en-US"/>
          </a:p>
        </p:txBody>
      </p:sp>
      <p:sp>
        <p:nvSpPr>
          <p:cNvPr id="6" name="Slide Number Placeholder 5"/>
          <p:cNvSpPr>
            <a:spLocks noGrp="1"/>
          </p:cNvSpPr>
          <p:nvPr>
            <p:ph type="sldNum" sz="quarter" idx="12"/>
          </p:nvPr>
        </p:nvSpPr>
        <p:spPr/>
        <p:txBody>
          <a:bodyPr/>
          <a:lstStyle/>
          <a:p>
            <a:fld id="{05A367AA-1A0D-429C-9271-0DD629A21972}" type="slidenum">
              <a:rPr lang="en-US" smtClean="0"/>
              <a:t>‹#›</a:t>
            </a:fld>
            <a:endParaRPr lang="en-US"/>
          </a:p>
        </p:txBody>
      </p:sp>
    </p:spTree>
    <p:extLst>
      <p:ext uri="{BB962C8B-B14F-4D97-AF65-F5344CB8AC3E}">
        <p14:creationId xmlns:p14="http://schemas.microsoft.com/office/powerpoint/2010/main" val="2568227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2/14/2020</a:t>
            </a:r>
            <a:endParaRPr lang="en-US"/>
          </a:p>
        </p:txBody>
      </p:sp>
      <p:sp>
        <p:nvSpPr>
          <p:cNvPr id="5" name="Footer Placeholder 4"/>
          <p:cNvSpPr>
            <a:spLocks noGrp="1"/>
          </p:cNvSpPr>
          <p:nvPr>
            <p:ph type="ftr" sz="quarter" idx="11"/>
          </p:nvPr>
        </p:nvSpPr>
        <p:spPr/>
        <p:txBody>
          <a:bodyPr/>
          <a:lstStyle/>
          <a:p>
            <a:r>
              <a:rPr lang="en-US" smtClean="0"/>
              <a:t>Christer Olsson för FUBLidingö</a:t>
            </a:r>
            <a:endParaRPr lang="en-US"/>
          </a:p>
        </p:txBody>
      </p:sp>
      <p:sp>
        <p:nvSpPr>
          <p:cNvPr id="6" name="Slide Number Placeholder 5"/>
          <p:cNvSpPr>
            <a:spLocks noGrp="1"/>
          </p:cNvSpPr>
          <p:nvPr>
            <p:ph type="sldNum" sz="quarter" idx="12"/>
          </p:nvPr>
        </p:nvSpPr>
        <p:spPr/>
        <p:txBody>
          <a:bodyPr/>
          <a:lstStyle/>
          <a:p>
            <a:fld id="{05A367AA-1A0D-429C-9271-0DD629A21972}" type="slidenum">
              <a:rPr lang="en-US" smtClean="0"/>
              <a:t>‹#›</a:t>
            </a:fld>
            <a:endParaRPr lang="en-US"/>
          </a:p>
        </p:txBody>
      </p:sp>
    </p:spTree>
    <p:extLst>
      <p:ext uri="{BB962C8B-B14F-4D97-AF65-F5344CB8AC3E}">
        <p14:creationId xmlns:p14="http://schemas.microsoft.com/office/powerpoint/2010/main" val="3930883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2/14/2020</a:t>
            </a:r>
            <a:endParaRPr lang="en-US"/>
          </a:p>
        </p:txBody>
      </p:sp>
      <p:sp>
        <p:nvSpPr>
          <p:cNvPr id="5" name="Footer Placeholder 4"/>
          <p:cNvSpPr>
            <a:spLocks noGrp="1"/>
          </p:cNvSpPr>
          <p:nvPr>
            <p:ph type="ftr" sz="quarter" idx="11"/>
          </p:nvPr>
        </p:nvSpPr>
        <p:spPr/>
        <p:txBody>
          <a:bodyPr/>
          <a:lstStyle/>
          <a:p>
            <a:r>
              <a:rPr lang="en-US" smtClean="0"/>
              <a:t>Christer Olsson för FUBLidingö</a:t>
            </a:r>
            <a:endParaRPr lang="en-US"/>
          </a:p>
        </p:txBody>
      </p:sp>
      <p:sp>
        <p:nvSpPr>
          <p:cNvPr id="6" name="Slide Number Placeholder 5"/>
          <p:cNvSpPr>
            <a:spLocks noGrp="1"/>
          </p:cNvSpPr>
          <p:nvPr>
            <p:ph type="sldNum" sz="quarter" idx="12"/>
          </p:nvPr>
        </p:nvSpPr>
        <p:spPr/>
        <p:txBody>
          <a:bodyPr/>
          <a:lstStyle/>
          <a:p>
            <a:fld id="{05A367AA-1A0D-429C-9271-0DD629A21972}" type="slidenum">
              <a:rPr lang="en-US" smtClean="0"/>
              <a:t>‹#›</a:t>
            </a:fld>
            <a:endParaRPr lang="en-US"/>
          </a:p>
        </p:txBody>
      </p:sp>
    </p:spTree>
    <p:extLst>
      <p:ext uri="{BB962C8B-B14F-4D97-AF65-F5344CB8AC3E}">
        <p14:creationId xmlns:p14="http://schemas.microsoft.com/office/powerpoint/2010/main" val="1125433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2/14/2020</a:t>
            </a:r>
            <a:endParaRPr lang="en-US"/>
          </a:p>
        </p:txBody>
      </p:sp>
      <p:sp>
        <p:nvSpPr>
          <p:cNvPr id="6" name="Footer Placeholder 5"/>
          <p:cNvSpPr>
            <a:spLocks noGrp="1"/>
          </p:cNvSpPr>
          <p:nvPr>
            <p:ph type="ftr" sz="quarter" idx="11"/>
          </p:nvPr>
        </p:nvSpPr>
        <p:spPr/>
        <p:txBody>
          <a:bodyPr/>
          <a:lstStyle/>
          <a:p>
            <a:r>
              <a:rPr lang="en-US" smtClean="0"/>
              <a:t>Christer Olsson för FUBLidingö</a:t>
            </a:r>
            <a:endParaRPr lang="en-US"/>
          </a:p>
        </p:txBody>
      </p:sp>
      <p:sp>
        <p:nvSpPr>
          <p:cNvPr id="7" name="Slide Number Placeholder 6"/>
          <p:cNvSpPr>
            <a:spLocks noGrp="1"/>
          </p:cNvSpPr>
          <p:nvPr>
            <p:ph type="sldNum" sz="quarter" idx="12"/>
          </p:nvPr>
        </p:nvSpPr>
        <p:spPr/>
        <p:txBody>
          <a:bodyPr/>
          <a:lstStyle/>
          <a:p>
            <a:fld id="{05A367AA-1A0D-429C-9271-0DD629A21972}" type="slidenum">
              <a:rPr lang="en-US" smtClean="0"/>
              <a:t>‹#›</a:t>
            </a:fld>
            <a:endParaRPr lang="en-US"/>
          </a:p>
        </p:txBody>
      </p:sp>
    </p:spTree>
    <p:extLst>
      <p:ext uri="{BB962C8B-B14F-4D97-AF65-F5344CB8AC3E}">
        <p14:creationId xmlns:p14="http://schemas.microsoft.com/office/powerpoint/2010/main" val="2900758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2/14/2020</a:t>
            </a:r>
            <a:endParaRPr lang="en-US"/>
          </a:p>
        </p:txBody>
      </p:sp>
      <p:sp>
        <p:nvSpPr>
          <p:cNvPr id="8" name="Footer Placeholder 7"/>
          <p:cNvSpPr>
            <a:spLocks noGrp="1"/>
          </p:cNvSpPr>
          <p:nvPr>
            <p:ph type="ftr" sz="quarter" idx="11"/>
          </p:nvPr>
        </p:nvSpPr>
        <p:spPr/>
        <p:txBody>
          <a:bodyPr/>
          <a:lstStyle/>
          <a:p>
            <a:r>
              <a:rPr lang="en-US" smtClean="0"/>
              <a:t>Christer Olsson för FUBLidingö</a:t>
            </a:r>
            <a:endParaRPr lang="en-US"/>
          </a:p>
        </p:txBody>
      </p:sp>
      <p:sp>
        <p:nvSpPr>
          <p:cNvPr id="9" name="Slide Number Placeholder 8"/>
          <p:cNvSpPr>
            <a:spLocks noGrp="1"/>
          </p:cNvSpPr>
          <p:nvPr>
            <p:ph type="sldNum" sz="quarter" idx="12"/>
          </p:nvPr>
        </p:nvSpPr>
        <p:spPr/>
        <p:txBody>
          <a:bodyPr/>
          <a:lstStyle/>
          <a:p>
            <a:fld id="{05A367AA-1A0D-429C-9271-0DD629A21972}" type="slidenum">
              <a:rPr lang="en-US" smtClean="0"/>
              <a:t>‹#›</a:t>
            </a:fld>
            <a:endParaRPr lang="en-US"/>
          </a:p>
        </p:txBody>
      </p:sp>
    </p:spTree>
    <p:extLst>
      <p:ext uri="{BB962C8B-B14F-4D97-AF65-F5344CB8AC3E}">
        <p14:creationId xmlns:p14="http://schemas.microsoft.com/office/powerpoint/2010/main" val="1909721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2/14/2020</a:t>
            </a:r>
            <a:endParaRPr lang="en-US"/>
          </a:p>
        </p:txBody>
      </p:sp>
      <p:sp>
        <p:nvSpPr>
          <p:cNvPr id="4" name="Footer Placeholder 3"/>
          <p:cNvSpPr>
            <a:spLocks noGrp="1"/>
          </p:cNvSpPr>
          <p:nvPr>
            <p:ph type="ftr" sz="quarter" idx="11"/>
          </p:nvPr>
        </p:nvSpPr>
        <p:spPr/>
        <p:txBody>
          <a:bodyPr/>
          <a:lstStyle/>
          <a:p>
            <a:r>
              <a:rPr lang="en-US" smtClean="0"/>
              <a:t>Christer Olsson för FUBLidingö</a:t>
            </a:r>
            <a:endParaRPr lang="en-US"/>
          </a:p>
        </p:txBody>
      </p:sp>
      <p:sp>
        <p:nvSpPr>
          <p:cNvPr id="5" name="Slide Number Placeholder 4"/>
          <p:cNvSpPr>
            <a:spLocks noGrp="1"/>
          </p:cNvSpPr>
          <p:nvPr>
            <p:ph type="sldNum" sz="quarter" idx="12"/>
          </p:nvPr>
        </p:nvSpPr>
        <p:spPr/>
        <p:txBody>
          <a:bodyPr/>
          <a:lstStyle/>
          <a:p>
            <a:fld id="{05A367AA-1A0D-429C-9271-0DD629A21972}" type="slidenum">
              <a:rPr lang="en-US" smtClean="0"/>
              <a:t>‹#›</a:t>
            </a:fld>
            <a:endParaRPr lang="en-US"/>
          </a:p>
        </p:txBody>
      </p:sp>
    </p:spTree>
    <p:extLst>
      <p:ext uri="{BB962C8B-B14F-4D97-AF65-F5344CB8AC3E}">
        <p14:creationId xmlns:p14="http://schemas.microsoft.com/office/powerpoint/2010/main" val="1213615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2/14/2020</a:t>
            </a:r>
            <a:endParaRPr lang="en-US"/>
          </a:p>
        </p:txBody>
      </p:sp>
      <p:sp>
        <p:nvSpPr>
          <p:cNvPr id="3" name="Footer Placeholder 2"/>
          <p:cNvSpPr>
            <a:spLocks noGrp="1"/>
          </p:cNvSpPr>
          <p:nvPr>
            <p:ph type="ftr" sz="quarter" idx="11"/>
          </p:nvPr>
        </p:nvSpPr>
        <p:spPr/>
        <p:txBody>
          <a:bodyPr/>
          <a:lstStyle/>
          <a:p>
            <a:r>
              <a:rPr lang="en-US" smtClean="0"/>
              <a:t>Christer Olsson för FUBLidingö</a:t>
            </a:r>
            <a:endParaRPr lang="en-US"/>
          </a:p>
        </p:txBody>
      </p:sp>
      <p:sp>
        <p:nvSpPr>
          <p:cNvPr id="4" name="Slide Number Placeholder 3"/>
          <p:cNvSpPr>
            <a:spLocks noGrp="1"/>
          </p:cNvSpPr>
          <p:nvPr>
            <p:ph type="sldNum" sz="quarter" idx="12"/>
          </p:nvPr>
        </p:nvSpPr>
        <p:spPr/>
        <p:txBody>
          <a:bodyPr/>
          <a:lstStyle/>
          <a:p>
            <a:fld id="{05A367AA-1A0D-429C-9271-0DD629A21972}" type="slidenum">
              <a:rPr lang="en-US" smtClean="0"/>
              <a:t>‹#›</a:t>
            </a:fld>
            <a:endParaRPr lang="en-US"/>
          </a:p>
        </p:txBody>
      </p:sp>
    </p:spTree>
    <p:extLst>
      <p:ext uri="{BB962C8B-B14F-4D97-AF65-F5344CB8AC3E}">
        <p14:creationId xmlns:p14="http://schemas.microsoft.com/office/powerpoint/2010/main" val="4005083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2/14/2020</a:t>
            </a:r>
            <a:endParaRPr lang="en-US"/>
          </a:p>
        </p:txBody>
      </p:sp>
      <p:sp>
        <p:nvSpPr>
          <p:cNvPr id="6" name="Footer Placeholder 5"/>
          <p:cNvSpPr>
            <a:spLocks noGrp="1"/>
          </p:cNvSpPr>
          <p:nvPr>
            <p:ph type="ftr" sz="quarter" idx="11"/>
          </p:nvPr>
        </p:nvSpPr>
        <p:spPr/>
        <p:txBody>
          <a:bodyPr/>
          <a:lstStyle/>
          <a:p>
            <a:r>
              <a:rPr lang="en-US" smtClean="0"/>
              <a:t>Christer Olsson för FUBLidingö</a:t>
            </a:r>
            <a:endParaRPr lang="en-US"/>
          </a:p>
        </p:txBody>
      </p:sp>
      <p:sp>
        <p:nvSpPr>
          <p:cNvPr id="7" name="Slide Number Placeholder 6"/>
          <p:cNvSpPr>
            <a:spLocks noGrp="1"/>
          </p:cNvSpPr>
          <p:nvPr>
            <p:ph type="sldNum" sz="quarter" idx="12"/>
          </p:nvPr>
        </p:nvSpPr>
        <p:spPr/>
        <p:txBody>
          <a:bodyPr/>
          <a:lstStyle/>
          <a:p>
            <a:fld id="{05A367AA-1A0D-429C-9271-0DD629A21972}" type="slidenum">
              <a:rPr lang="en-US" smtClean="0"/>
              <a:t>‹#›</a:t>
            </a:fld>
            <a:endParaRPr lang="en-US"/>
          </a:p>
        </p:txBody>
      </p:sp>
    </p:spTree>
    <p:extLst>
      <p:ext uri="{BB962C8B-B14F-4D97-AF65-F5344CB8AC3E}">
        <p14:creationId xmlns:p14="http://schemas.microsoft.com/office/powerpoint/2010/main" val="1609905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2/14/2020</a:t>
            </a:r>
            <a:endParaRPr lang="en-US"/>
          </a:p>
        </p:txBody>
      </p:sp>
      <p:sp>
        <p:nvSpPr>
          <p:cNvPr id="6" name="Footer Placeholder 5"/>
          <p:cNvSpPr>
            <a:spLocks noGrp="1"/>
          </p:cNvSpPr>
          <p:nvPr>
            <p:ph type="ftr" sz="quarter" idx="11"/>
          </p:nvPr>
        </p:nvSpPr>
        <p:spPr/>
        <p:txBody>
          <a:bodyPr/>
          <a:lstStyle/>
          <a:p>
            <a:r>
              <a:rPr lang="en-US" smtClean="0"/>
              <a:t>Christer Olsson för FUBLidingö</a:t>
            </a:r>
            <a:endParaRPr lang="en-US"/>
          </a:p>
        </p:txBody>
      </p:sp>
      <p:sp>
        <p:nvSpPr>
          <p:cNvPr id="7" name="Slide Number Placeholder 6"/>
          <p:cNvSpPr>
            <a:spLocks noGrp="1"/>
          </p:cNvSpPr>
          <p:nvPr>
            <p:ph type="sldNum" sz="quarter" idx="12"/>
          </p:nvPr>
        </p:nvSpPr>
        <p:spPr/>
        <p:txBody>
          <a:bodyPr/>
          <a:lstStyle/>
          <a:p>
            <a:fld id="{05A367AA-1A0D-429C-9271-0DD629A21972}" type="slidenum">
              <a:rPr lang="en-US" smtClean="0"/>
              <a:t>‹#›</a:t>
            </a:fld>
            <a:endParaRPr lang="en-US"/>
          </a:p>
        </p:txBody>
      </p:sp>
    </p:spTree>
    <p:extLst>
      <p:ext uri="{BB962C8B-B14F-4D97-AF65-F5344CB8AC3E}">
        <p14:creationId xmlns:p14="http://schemas.microsoft.com/office/powerpoint/2010/main" val="3402045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2/14/2020</a:t>
            </a:r>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Christer Olsson för FUBLidingö</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367AA-1A0D-429C-9271-0DD629A21972}" type="slidenum">
              <a:rPr lang="en-US" smtClean="0"/>
              <a:t>‹#›</a:t>
            </a:fld>
            <a:endParaRPr lang="en-US"/>
          </a:p>
        </p:txBody>
      </p:sp>
    </p:spTree>
    <p:extLst>
      <p:ext uri="{BB962C8B-B14F-4D97-AF65-F5344CB8AC3E}">
        <p14:creationId xmlns:p14="http://schemas.microsoft.com/office/powerpoint/2010/main" val="3760699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v-SE" dirty="0" smtClean="0"/>
              <a:t>LSS-finanser Lidingö</a:t>
            </a:r>
            <a:endParaRPr lang="en-US" dirty="0"/>
          </a:p>
        </p:txBody>
      </p:sp>
      <p:sp>
        <p:nvSpPr>
          <p:cNvPr id="3" name="Subtitle 2"/>
          <p:cNvSpPr>
            <a:spLocks noGrp="1"/>
          </p:cNvSpPr>
          <p:nvPr>
            <p:ph type="subTitle" idx="1"/>
          </p:nvPr>
        </p:nvSpPr>
        <p:spPr/>
        <p:txBody>
          <a:bodyPr>
            <a:noAutofit/>
          </a:bodyPr>
          <a:lstStyle/>
          <a:p>
            <a:r>
              <a:rPr lang="en-US" sz="1400" b="1" dirty="0" err="1" smtClean="0"/>
              <a:t>Uppgiftslämnare</a:t>
            </a:r>
            <a:r>
              <a:rPr lang="en-US" sz="1400" b="1" dirty="0" smtClean="0"/>
              <a:t> </a:t>
            </a:r>
            <a:r>
              <a:rPr lang="en-US" sz="1400" b="1" dirty="0" err="1" smtClean="0"/>
              <a:t>är</a:t>
            </a:r>
            <a:r>
              <a:rPr lang="en-US" sz="1400" b="1" dirty="0" smtClean="0"/>
              <a:t> bland </a:t>
            </a:r>
            <a:r>
              <a:rPr lang="en-US" sz="1400" b="1" dirty="0" err="1" smtClean="0"/>
              <a:t>andra</a:t>
            </a:r>
            <a:r>
              <a:rPr lang="en-US" sz="1400" b="1" dirty="0" smtClean="0"/>
              <a:t> </a:t>
            </a:r>
            <a:endParaRPr lang="en-US" sz="1400" b="1" dirty="0" smtClean="0"/>
          </a:p>
          <a:p>
            <a:r>
              <a:rPr lang="en-US" sz="1400" b="1" dirty="0" smtClean="0"/>
              <a:t>Cecilia </a:t>
            </a:r>
            <a:r>
              <a:rPr lang="en-US" sz="1400" b="1" dirty="0" err="1"/>
              <a:t>Lövrup</a:t>
            </a:r>
            <a:endParaRPr lang="en-US" sz="1400" dirty="0"/>
          </a:p>
          <a:p>
            <a:r>
              <a:rPr lang="en-US" sz="1400" dirty="0" err="1"/>
              <a:t>Tf</a:t>
            </a:r>
            <a:r>
              <a:rPr lang="en-US" sz="1400" dirty="0"/>
              <a:t> </a:t>
            </a:r>
            <a:r>
              <a:rPr lang="en-US" sz="1400" dirty="0" err="1"/>
              <a:t>förvaltningschef</a:t>
            </a:r>
            <a:r>
              <a:rPr lang="en-US" sz="1400" dirty="0"/>
              <a:t> </a:t>
            </a:r>
            <a:r>
              <a:rPr lang="en-US" sz="1400" dirty="0" err="1"/>
              <a:t>och</a:t>
            </a:r>
            <a:r>
              <a:rPr lang="en-US" sz="1400" dirty="0"/>
              <a:t> </a:t>
            </a:r>
            <a:r>
              <a:rPr lang="en-US" sz="1400" dirty="0" err="1"/>
              <a:t>ekonomichef</a:t>
            </a:r>
            <a:endParaRPr lang="en-US" sz="1400" dirty="0"/>
          </a:p>
          <a:p>
            <a:r>
              <a:rPr lang="en-US" sz="1400" b="1" dirty="0" err="1" smtClean="0"/>
              <a:t>Lidingö</a:t>
            </a:r>
            <a:r>
              <a:rPr lang="en-US" sz="1400" b="1" dirty="0" smtClean="0"/>
              <a:t> </a:t>
            </a:r>
            <a:r>
              <a:rPr lang="en-US" sz="1400" b="1" dirty="0" err="1"/>
              <a:t>stad</a:t>
            </a:r>
            <a:endParaRPr lang="en-US" sz="1400" dirty="0"/>
          </a:p>
          <a:p>
            <a:r>
              <a:rPr lang="en-US" sz="1400" dirty="0" err="1"/>
              <a:t>Omsorgs-och</a:t>
            </a:r>
            <a:r>
              <a:rPr lang="en-US" sz="1400" dirty="0"/>
              <a:t> </a:t>
            </a:r>
            <a:r>
              <a:rPr lang="en-US" sz="1400" dirty="0" err="1"/>
              <a:t>socialförvaltningen</a:t>
            </a:r>
            <a:endParaRPr lang="en-US" sz="1400" dirty="0"/>
          </a:p>
          <a:p>
            <a:endParaRPr lang="en-US" sz="1400" dirty="0"/>
          </a:p>
        </p:txBody>
      </p:sp>
      <p:sp>
        <p:nvSpPr>
          <p:cNvPr id="4" name="Date Placeholder 3"/>
          <p:cNvSpPr>
            <a:spLocks noGrp="1"/>
          </p:cNvSpPr>
          <p:nvPr>
            <p:ph type="dt" sz="half" idx="10"/>
          </p:nvPr>
        </p:nvSpPr>
        <p:spPr/>
        <p:txBody>
          <a:bodyPr/>
          <a:lstStyle/>
          <a:p>
            <a:r>
              <a:rPr lang="en-US" smtClean="0"/>
              <a:t>2/14/2020</a:t>
            </a:r>
            <a:endParaRPr lang="en-US"/>
          </a:p>
        </p:txBody>
      </p:sp>
      <p:sp>
        <p:nvSpPr>
          <p:cNvPr id="5" name="Footer Placeholder 4"/>
          <p:cNvSpPr>
            <a:spLocks noGrp="1"/>
          </p:cNvSpPr>
          <p:nvPr>
            <p:ph type="ftr" sz="quarter" idx="11"/>
          </p:nvPr>
        </p:nvSpPr>
        <p:spPr/>
        <p:txBody>
          <a:bodyPr/>
          <a:lstStyle/>
          <a:p>
            <a:r>
              <a:rPr lang="en-US" smtClean="0"/>
              <a:t>Christer Olsson för FUBLidingö</a:t>
            </a:r>
            <a:endParaRPr lang="en-US"/>
          </a:p>
        </p:txBody>
      </p:sp>
      <p:sp>
        <p:nvSpPr>
          <p:cNvPr id="6" name="Slide Number Placeholder 5"/>
          <p:cNvSpPr>
            <a:spLocks noGrp="1"/>
          </p:cNvSpPr>
          <p:nvPr>
            <p:ph type="sldNum" sz="quarter" idx="12"/>
          </p:nvPr>
        </p:nvSpPr>
        <p:spPr/>
        <p:txBody>
          <a:bodyPr/>
          <a:lstStyle/>
          <a:p>
            <a:fld id="{05A367AA-1A0D-429C-9271-0DD629A21972}" type="slidenum">
              <a:rPr lang="en-US" smtClean="0"/>
              <a:t>1</a:t>
            </a:fld>
            <a:endParaRPr lang="en-US"/>
          </a:p>
        </p:txBody>
      </p:sp>
    </p:spTree>
    <p:extLst>
      <p:ext uri="{BB962C8B-B14F-4D97-AF65-F5344CB8AC3E}">
        <p14:creationId xmlns:p14="http://schemas.microsoft.com/office/powerpoint/2010/main" val="510826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sz="3200" dirty="0" smtClean="0"/>
              <a:t>Vi har inte tillgång till omsorg och socialförvaltningens nedbrutna budget, eller har vi?</a:t>
            </a:r>
            <a:endParaRPr lang="en-US" sz="3200" dirty="0"/>
          </a:p>
        </p:txBody>
      </p:sp>
      <p:sp>
        <p:nvSpPr>
          <p:cNvPr id="3" name="Content Placeholder 2"/>
          <p:cNvSpPr>
            <a:spLocks noGrp="1"/>
          </p:cNvSpPr>
          <p:nvPr>
            <p:ph idx="1"/>
          </p:nvPr>
        </p:nvSpPr>
        <p:spPr/>
        <p:txBody>
          <a:bodyPr>
            <a:normAutofit lnSpcReduction="10000"/>
          </a:bodyPr>
          <a:lstStyle/>
          <a:p>
            <a:r>
              <a:rPr lang="sv-SE" dirty="0"/>
              <a:t>En mer detaljerad analys av Lidingös siffror visar att </a:t>
            </a:r>
            <a:r>
              <a:rPr lang="sv-SE" u="sng" dirty="0"/>
              <a:t>Lidingö har högre personalkostnader</a:t>
            </a:r>
            <a:r>
              <a:rPr lang="sv-SE" dirty="0"/>
              <a:t> än det snitt som ingår i standardkostnad. Detta innebär att Lidingö får en uppräkning av standardkostnad med 1,5 </a:t>
            </a:r>
            <a:r>
              <a:rPr lang="sv-SE" dirty="0" smtClean="0"/>
              <a:t>%.</a:t>
            </a:r>
          </a:p>
          <a:p>
            <a:r>
              <a:rPr lang="sv-SE" dirty="0" smtClean="0"/>
              <a:t> </a:t>
            </a:r>
            <a:r>
              <a:rPr lang="sv-SE" dirty="0"/>
              <a:t>Lidingö har lägre kostnad per invånare än i snitt (snitt är 10,5% enligt socialstyrelsen) och betalar då en avgift till utjämningssystemet</a:t>
            </a:r>
            <a:r>
              <a:rPr lang="sv-SE" dirty="0" smtClean="0"/>
              <a:t>. (Antar att det betyder att Li stad har större intäkter per invånare)</a:t>
            </a:r>
          </a:p>
          <a:p>
            <a:r>
              <a:rPr lang="sv-SE" dirty="0" smtClean="0"/>
              <a:t>Ovanstående påståenden verkar motsägelsefulla???</a:t>
            </a:r>
          </a:p>
          <a:p>
            <a:r>
              <a:rPr lang="sv-SE" dirty="0" smtClean="0"/>
              <a:t>Enligt budget ökar Lidingös utjämningsbetalning från 3 till 8 MSEK för 2020 samtidigt som </a:t>
            </a:r>
            <a:r>
              <a:rPr lang="sv-SE" dirty="0"/>
              <a:t>Införandet av LOV inom daglig verksamhet </a:t>
            </a:r>
            <a:r>
              <a:rPr lang="sv-SE" dirty="0" smtClean="0"/>
              <a:t>föranledde </a:t>
            </a:r>
            <a:r>
              <a:rPr lang="sv-SE" dirty="0"/>
              <a:t>en minskning av ramen med 2,5 </a:t>
            </a:r>
            <a:r>
              <a:rPr lang="sv-SE" dirty="0" smtClean="0"/>
              <a:t>mnkr. Vilket samband finns, om något?</a:t>
            </a:r>
            <a:endParaRPr lang="sv-SE" dirty="0"/>
          </a:p>
          <a:p>
            <a:endParaRPr lang="sv-SE" dirty="0"/>
          </a:p>
          <a:p>
            <a:endParaRPr lang="en-US" dirty="0"/>
          </a:p>
        </p:txBody>
      </p:sp>
      <p:sp>
        <p:nvSpPr>
          <p:cNvPr id="4" name="Date Placeholder 3"/>
          <p:cNvSpPr>
            <a:spLocks noGrp="1"/>
          </p:cNvSpPr>
          <p:nvPr>
            <p:ph type="dt" sz="half" idx="10"/>
          </p:nvPr>
        </p:nvSpPr>
        <p:spPr/>
        <p:txBody>
          <a:bodyPr/>
          <a:lstStyle/>
          <a:p>
            <a:r>
              <a:rPr lang="en-US" smtClean="0"/>
              <a:t>2/14/2020</a:t>
            </a:r>
            <a:endParaRPr lang="en-US"/>
          </a:p>
        </p:txBody>
      </p:sp>
      <p:sp>
        <p:nvSpPr>
          <p:cNvPr id="5" name="Footer Placeholder 4"/>
          <p:cNvSpPr>
            <a:spLocks noGrp="1"/>
          </p:cNvSpPr>
          <p:nvPr>
            <p:ph type="ftr" sz="quarter" idx="11"/>
          </p:nvPr>
        </p:nvSpPr>
        <p:spPr/>
        <p:txBody>
          <a:bodyPr/>
          <a:lstStyle/>
          <a:p>
            <a:r>
              <a:rPr lang="en-US" smtClean="0"/>
              <a:t>Christer Olsson för FUBLidingö</a:t>
            </a:r>
            <a:endParaRPr lang="en-US"/>
          </a:p>
        </p:txBody>
      </p:sp>
      <p:sp>
        <p:nvSpPr>
          <p:cNvPr id="6" name="Slide Number Placeholder 5"/>
          <p:cNvSpPr>
            <a:spLocks noGrp="1"/>
          </p:cNvSpPr>
          <p:nvPr>
            <p:ph type="sldNum" sz="quarter" idx="12"/>
          </p:nvPr>
        </p:nvSpPr>
        <p:spPr/>
        <p:txBody>
          <a:bodyPr/>
          <a:lstStyle/>
          <a:p>
            <a:fld id="{05A367AA-1A0D-429C-9271-0DD629A21972}" type="slidenum">
              <a:rPr lang="en-US" smtClean="0"/>
              <a:t>10</a:t>
            </a:fld>
            <a:endParaRPr lang="en-US"/>
          </a:p>
        </p:txBody>
      </p:sp>
    </p:spTree>
    <p:extLst>
      <p:ext uri="{BB962C8B-B14F-4D97-AF65-F5344CB8AC3E}">
        <p14:creationId xmlns:p14="http://schemas.microsoft.com/office/powerpoint/2010/main" val="40987600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Se svar på </a:t>
            </a:r>
            <a:r>
              <a:rPr lang="sv-SE" dirty="0" smtClean="0"/>
              <a:t>våra frågor nedan från Cecilia Lövrup.</a:t>
            </a:r>
            <a:endParaRPr lang="en-US" dirty="0"/>
          </a:p>
        </p:txBody>
      </p:sp>
      <p:sp>
        <p:nvSpPr>
          <p:cNvPr id="3" name="Content Placeholder 2"/>
          <p:cNvSpPr>
            <a:spLocks noGrp="1"/>
          </p:cNvSpPr>
          <p:nvPr>
            <p:ph idx="1"/>
          </p:nvPr>
        </p:nvSpPr>
        <p:spPr/>
        <p:txBody>
          <a:bodyPr/>
          <a:lstStyle/>
          <a:p>
            <a:r>
              <a:rPr lang="sv-SE" dirty="0"/>
              <a:t>Enligt budget ökar Lidingös utjämningsbetalning från 3 till 8 MSEK för 2020 samtidigt som Införandet av LOV inom daglig verksamhet föranledde en minskning av ramen med 2,5 mnkr. Vilket samband finns, om något?</a:t>
            </a:r>
          </a:p>
          <a:p>
            <a:r>
              <a:rPr lang="sv-SE" dirty="0"/>
              <a:t> Man undrar ju om det är så att politikerna beordrar besparing på LSS, men att besparing till en del då förloras i ökade betalningar till utjämningssystemet?</a:t>
            </a:r>
            <a:endParaRPr lang="en-US" dirty="0"/>
          </a:p>
        </p:txBody>
      </p:sp>
      <p:sp>
        <p:nvSpPr>
          <p:cNvPr id="5" name="Date Placeholder 4"/>
          <p:cNvSpPr>
            <a:spLocks noGrp="1"/>
          </p:cNvSpPr>
          <p:nvPr>
            <p:ph type="dt" sz="half" idx="10"/>
          </p:nvPr>
        </p:nvSpPr>
        <p:spPr/>
        <p:txBody>
          <a:bodyPr/>
          <a:lstStyle/>
          <a:p>
            <a:r>
              <a:rPr lang="en-US" smtClean="0"/>
              <a:t>2/14/2020</a:t>
            </a:r>
            <a:endParaRPr lang="en-US"/>
          </a:p>
        </p:txBody>
      </p:sp>
      <p:sp>
        <p:nvSpPr>
          <p:cNvPr id="6" name="Footer Placeholder 5"/>
          <p:cNvSpPr>
            <a:spLocks noGrp="1"/>
          </p:cNvSpPr>
          <p:nvPr>
            <p:ph type="ftr" sz="quarter" idx="11"/>
          </p:nvPr>
        </p:nvSpPr>
        <p:spPr/>
        <p:txBody>
          <a:bodyPr/>
          <a:lstStyle/>
          <a:p>
            <a:r>
              <a:rPr lang="en-US" smtClean="0"/>
              <a:t>Christer Olsson för FUBLidingö</a:t>
            </a:r>
            <a:endParaRPr lang="en-US"/>
          </a:p>
        </p:txBody>
      </p:sp>
      <p:sp>
        <p:nvSpPr>
          <p:cNvPr id="7" name="Slide Number Placeholder 6"/>
          <p:cNvSpPr>
            <a:spLocks noGrp="1"/>
          </p:cNvSpPr>
          <p:nvPr>
            <p:ph type="sldNum" sz="quarter" idx="12"/>
          </p:nvPr>
        </p:nvSpPr>
        <p:spPr/>
        <p:txBody>
          <a:bodyPr/>
          <a:lstStyle/>
          <a:p>
            <a:fld id="{05A367AA-1A0D-429C-9271-0DD629A21972}" type="slidenum">
              <a:rPr lang="en-US" smtClean="0"/>
              <a:t>11</a:t>
            </a:fld>
            <a:endParaRPr lang="en-US"/>
          </a:p>
        </p:txBody>
      </p:sp>
    </p:spTree>
    <p:extLst>
      <p:ext uri="{BB962C8B-B14F-4D97-AF65-F5344CB8AC3E}">
        <p14:creationId xmlns:p14="http://schemas.microsoft.com/office/powerpoint/2010/main" val="1544328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Svar</a:t>
            </a:r>
            <a:endParaRPr lang="en-US" dirty="0"/>
          </a:p>
        </p:txBody>
      </p:sp>
      <p:sp>
        <p:nvSpPr>
          <p:cNvPr id="3" name="Content Placeholder 2"/>
          <p:cNvSpPr>
            <a:spLocks noGrp="1"/>
          </p:cNvSpPr>
          <p:nvPr>
            <p:ph idx="1"/>
          </p:nvPr>
        </p:nvSpPr>
        <p:spPr/>
        <p:txBody>
          <a:bodyPr>
            <a:normAutofit fontScale="85000" lnSpcReduction="10000"/>
          </a:bodyPr>
          <a:lstStyle/>
          <a:p>
            <a:r>
              <a:rPr lang="sv-SE" dirty="0"/>
              <a:t>LSS utjämningen ingår som del i stadens totala skatteintäkter. Det finns ingen koppling till nämndernas budgetramar. Minskningen av ram för daglig verksamhet beror på det ersättningssystem som infördes i och med LOV.</a:t>
            </a:r>
          </a:p>
          <a:p>
            <a:r>
              <a:rPr lang="sv-SE" dirty="0"/>
              <a:t>De stora beloppen inom LSS avser gruppbostäder och inte daglig verksamhet. Det är en verksamhet som hade stort underskott 2017, som man lyckats vända till att ha ekonomi i balans 2018 och 2019. Pengen har inte förändrats för gruppbostäder men man har nu kostnader som är anpassade till intäkterna.</a:t>
            </a:r>
          </a:p>
          <a:p>
            <a:r>
              <a:rPr lang="sv-SE" dirty="0"/>
              <a:t>LSS utjämningen är komplicerad eftersom utfallet för olika kommuner påverkas av hur kostnader och antal insatser utvecklas i alla kommuner. Beslut om tilldelning av budgetram, och resurser för olika verksamheter, påverkas inte av LSS-utjämningen. Det beloppet (+ eller -) kommer till staden som del av totala skatteintäkter. Att Lidingö för 2020 kommer betala in till LSS-utjämningen innebär därför inte att KS/kf drar ner OSN budgetram.</a:t>
            </a:r>
            <a:endParaRPr lang="en-US" dirty="0"/>
          </a:p>
        </p:txBody>
      </p:sp>
      <p:sp>
        <p:nvSpPr>
          <p:cNvPr id="4" name="Date Placeholder 3"/>
          <p:cNvSpPr>
            <a:spLocks noGrp="1"/>
          </p:cNvSpPr>
          <p:nvPr>
            <p:ph type="dt" sz="half" idx="10"/>
          </p:nvPr>
        </p:nvSpPr>
        <p:spPr/>
        <p:txBody>
          <a:bodyPr/>
          <a:lstStyle/>
          <a:p>
            <a:r>
              <a:rPr lang="en-US" smtClean="0"/>
              <a:t>2/14/2020</a:t>
            </a:r>
            <a:endParaRPr lang="en-US"/>
          </a:p>
        </p:txBody>
      </p:sp>
      <p:sp>
        <p:nvSpPr>
          <p:cNvPr id="5" name="Footer Placeholder 4"/>
          <p:cNvSpPr>
            <a:spLocks noGrp="1"/>
          </p:cNvSpPr>
          <p:nvPr>
            <p:ph type="ftr" sz="quarter" idx="11"/>
          </p:nvPr>
        </p:nvSpPr>
        <p:spPr/>
        <p:txBody>
          <a:bodyPr/>
          <a:lstStyle/>
          <a:p>
            <a:r>
              <a:rPr lang="en-US" smtClean="0"/>
              <a:t>Christer Olsson för FUBLidingö</a:t>
            </a:r>
            <a:endParaRPr lang="en-US"/>
          </a:p>
        </p:txBody>
      </p:sp>
      <p:sp>
        <p:nvSpPr>
          <p:cNvPr id="6" name="Slide Number Placeholder 5"/>
          <p:cNvSpPr>
            <a:spLocks noGrp="1"/>
          </p:cNvSpPr>
          <p:nvPr>
            <p:ph type="sldNum" sz="quarter" idx="12"/>
          </p:nvPr>
        </p:nvSpPr>
        <p:spPr/>
        <p:txBody>
          <a:bodyPr/>
          <a:lstStyle/>
          <a:p>
            <a:fld id="{05A367AA-1A0D-429C-9271-0DD629A21972}" type="slidenum">
              <a:rPr lang="en-US" smtClean="0"/>
              <a:t>12</a:t>
            </a:fld>
            <a:endParaRPr lang="en-US"/>
          </a:p>
        </p:txBody>
      </p:sp>
    </p:spTree>
    <p:extLst>
      <p:ext uri="{BB962C8B-B14F-4D97-AF65-F5344CB8AC3E}">
        <p14:creationId xmlns:p14="http://schemas.microsoft.com/office/powerpoint/2010/main" val="494462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Frågeställning</a:t>
            </a:r>
            <a:endParaRPr lang="en-US" dirty="0"/>
          </a:p>
        </p:txBody>
      </p:sp>
      <p:sp>
        <p:nvSpPr>
          <p:cNvPr id="3" name="Content Placeholder 2"/>
          <p:cNvSpPr>
            <a:spLocks noGrp="1"/>
          </p:cNvSpPr>
          <p:nvPr>
            <p:ph idx="1"/>
          </p:nvPr>
        </p:nvSpPr>
        <p:spPr/>
        <p:txBody>
          <a:bodyPr/>
          <a:lstStyle/>
          <a:p>
            <a:pPr marL="0" indent="0">
              <a:buNone/>
            </a:pPr>
            <a:r>
              <a:rPr lang="sv-SE" dirty="0"/>
              <a:t>Man undrar ju om det är så att politikerna beordrar besparing på LSS, men att besparing till en del då förloras i ökade betalningar till utjämningssystemet</a:t>
            </a:r>
            <a:endParaRPr lang="en-US" dirty="0"/>
          </a:p>
        </p:txBody>
      </p:sp>
      <p:sp>
        <p:nvSpPr>
          <p:cNvPr id="4" name="Date Placeholder 3"/>
          <p:cNvSpPr>
            <a:spLocks noGrp="1"/>
          </p:cNvSpPr>
          <p:nvPr>
            <p:ph type="dt" sz="half" idx="10"/>
          </p:nvPr>
        </p:nvSpPr>
        <p:spPr/>
        <p:txBody>
          <a:bodyPr/>
          <a:lstStyle/>
          <a:p>
            <a:r>
              <a:rPr lang="en-US" smtClean="0"/>
              <a:t>2/14/2020</a:t>
            </a:r>
            <a:endParaRPr lang="en-US"/>
          </a:p>
        </p:txBody>
      </p:sp>
      <p:sp>
        <p:nvSpPr>
          <p:cNvPr id="5" name="Footer Placeholder 4"/>
          <p:cNvSpPr>
            <a:spLocks noGrp="1"/>
          </p:cNvSpPr>
          <p:nvPr>
            <p:ph type="ftr" sz="quarter" idx="11"/>
          </p:nvPr>
        </p:nvSpPr>
        <p:spPr/>
        <p:txBody>
          <a:bodyPr/>
          <a:lstStyle/>
          <a:p>
            <a:r>
              <a:rPr lang="en-US" smtClean="0"/>
              <a:t>Christer Olsson för FUBLidingö</a:t>
            </a:r>
            <a:endParaRPr lang="en-US"/>
          </a:p>
        </p:txBody>
      </p:sp>
      <p:sp>
        <p:nvSpPr>
          <p:cNvPr id="6" name="Slide Number Placeholder 5"/>
          <p:cNvSpPr>
            <a:spLocks noGrp="1"/>
          </p:cNvSpPr>
          <p:nvPr>
            <p:ph type="sldNum" sz="quarter" idx="12"/>
          </p:nvPr>
        </p:nvSpPr>
        <p:spPr/>
        <p:txBody>
          <a:bodyPr/>
          <a:lstStyle/>
          <a:p>
            <a:fld id="{05A367AA-1A0D-429C-9271-0DD629A21972}" type="slidenum">
              <a:rPr lang="en-US" smtClean="0"/>
              <a:t>2</a:t>
            </a:fld>
            <a:endParaRPr lang="en-US"/>
          </a:p>
        </p:txBody>
      </p:sp>
    </p:spTree>
    <p:extLst>
      <p:ext uri="{BB962C8B-B14F-4D97-AF65-F5344CB8AC3E}">
        <p14:creationId xmlns:p14="http://schemas.microsoft.com/office/powerpoint/2010/main" val="26251417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LSS-utjämning </a:t>
            </a:r>
            <a:br>
              <a:rPr lang="sv-SE" dirty="0" smtClean="0"/>
            </a:br>
            <a:r>
              <a:rPr lang="sv-SE" sz="1400" dirty="0" smtClean="0"/>
              <a:t>enligt Cecilia Lövrup </a:t>
            </a:r>
            <a:endParaRPr lang="en-US" sz="1400" dirty="0"/>
          </a:p>
        </p:txBody>
      </p:sp>
      <p:sp>
        <p:nvSpPr>
          <p:cNvPr id="3" name="Content Placeholder 2"/>
          <p:cNvSpPr>
            <a:spLocks noGrp="1"/>
          </p:cNvSpPr>
          <p:nvPr>
            <p:ph idx="1"/>
          </p:nvPr>
        </p:nvSpPr>
        <p:spPr>
          <a:xfrm>
            <a:off x="676835" y="1825625"/>
            <a:ext cx="10515600" cy="4351338"/>
          </a:xfrm>
        </p:spPr>
        <p:txBody>
          <a:bodyPr>
            <a:normAutofit fontScale="85000" lnSpcReduction="20000"/>
          </a:bodyPr>
          <a:lstStyle/>
          <a:p>
            <a:pPr marL="0" indent="0">
              <a:buNone/>
            </a:pPr>
            <a:r>
              <a:rPr lang="sv-SE" dirty="0" smtClean="0"/>
              <a:t>Lidingö </a:t>
            </a:r>
            <a:r>
              <a:rPr lang="sv-SE" dirty="0"/>
              <a:t>har lägre kostnad per invånare än </a:t>
            </a:r>
            <a:r>
              <a:rPr lang="sv-SE" dirty="0" smtClean="0"/>
              <a:t>i snitt (snitt är 10,5% enligt socialstyrelsen) och betalar då </a:t>
            </a:r>
            <a:r>
              <a:rPr lang="sv-SE" dirty="0"/>
              <a:t>en avgift till utjämningssystemet.</a:t>
            </a:r>
          </a:p>
          <a:p>
            <a:pPr marL="0" indent="0">
              <a:buNone/>
            </a:pPr>
            <a:r>
              <a:rPr lang="sv-SE" dirty="0" smtClean="0"/>
              <a:t>Det </a:t>
            </a:r>
            <a:r>
              <a:rPr lang="sv-SE" dirty="0"/>
              <a:t>som påverkar beräkningen är följande: </a:t>
            </a:r>
          </a:p>
          <a:p>
            <a:pPr marL="0" indent="0">
              <a:buNone/>
            </a:pPr>
            <a:r>
              <a:rPr lang="sv-SE" dirty="0"/>
              <a:t> </a:t>
            </a:r>
          </a:p>
          <a:p>
            <a:pPr marL="0" indent="0">
              <a:buNone/>
            </a:pPr>
            <a:r>
              <a:rPr lang="sv-SE" sz="3800" i="1" dirty="0" smtClean="0"/>
              <a:t>Grundläggande </a:t>
            </a:r>
            <a:r>
              <a:rPr lang="sv-SE" sz="3800" i="1" dirty="0"/>
              <a:t>standardkostnad</a:t>
            </a:r>
            <a:r>
              <a:rPr lang="sv-SE" sz="3800" dirty="0"/>
              <a:t> per kommun</a:t>
            </a:r>
            <a:r>
              <a:rPr lang="sv-SE" dirty="0"/>
              <a:t>. </a:t>
            </a:r>
            <a:endParaRPr lang="sv-SE" dirty="0" smtClean="0"/>
          </a:p>
          <a:p>
            <a:pPr marL="0" indent="0">
              <a:buNone/>
            </a:pPr>
            <a:r>
              <a:rPr lang="sv-SE" dirty="0" smtClean="0"/>
              <a:t>Denna </a:t>
            </a:r>
            <a:r>
              <a:rPr lang="sv-SE" dirty="0"/>
              <a:t>kostnad baseras på </a:t>
            </a:r>
            <a:r>
              <a:rPr lang="sv-SE" u="sng" dirty="0"/>
              <a:t>antalet </a:t>
            </a:r>
            <a:r>
              <a:rPr lang="sv-SE" u="sng" dirty="0" smtClean="0"/>
              <a:t>LSS-insatser </a:t>
            </a:r>
            <a:r>
              <a:rPr lang="sv-SE" dirty="0"/>
              <a:t>enligt Socialstyrelsens </a:t>
            </a:r>
            <a:r>
              <a:rPr lang="sv-SE" dirty="0" smtClean="0"/>
              <a:t>statistik</a:t>
            </a:r>
          </a:p>
          <a:p>
            <a:pPr marL="0" indent="0">
              <a:buNone/>
            </a:pPr>
            <a:r>
              <a:rPr lang="sv-SE" dirty="0" smtClean="0"/>
              <a:t>Antalet </a:t>
            </a:r>
            <a:r>
              <a:rPr lang="sv-SE" u="sng" dirty="0"/>
              <a:t>assistansersättningsbeslut</a:t>
            </a:r>
            <a:r>
              <a:rPr lang="sv-SE" dirty="0"/>
              <a:t> enligt Försäkringskassans statistik, </a:t>
            </a:r>
            <a:endParaRPr lang="sv-SE" dirty="0" smtClean="0"/>
          </a:p>
          <a:p>
            <a:pPr marL="0" indent="0">
              <a:buNone/>
            </a:pPr>
            <a:r>
              <a:rPr lang="sv-SE" u="sng" dirty="0" smtClean="0"/>
              <a:t>Riksgenomsnittliga </a:t>
            </a:r>
            <a:r>
              <a:rPr lang="sv-SE" u="sng" dirty="0"/>
              <a:t>kostnade</a:t>
            </a:r>
            <a:r>
              <a:rPr lang="sv-SE" dirty="0"/>
              <a:t>r enligt räkenskapssammandraget (RS) </a:t>
            </a:r>
            <a:endParaRPr lang="sv-SE" dirty="0" smtClean="0"/>
          </a:p>
          <a:p>
            <a:pPr marL="0" indent="0">
              <a:buNone/>
            </a:pPr>
            <a:r>
              <a:rPr lang="sv-SE" dirty="0" smtClean="0"/>
              <a:t>samt </a:t>
            </a:r>
            <a:r>
              <a:rPr lang="sv-SE" u="sng" dirty="0"/>
              <a:t>kommunens ersättning</a:t>
            </a:r>
            <a:r>
              <a:rPr lang="sv-SE" dirty="0"/>
              <a:t> till Försäkringskassan. </a:t>
            </a:r>
            <a:endParaRPr lang="sv-SE" dirty="0" smtClean="0"/>
          </a:p>
          <a:p>
            <a:pPr marL="0" indent="0">
              <a:buNone/>
            </a:pPr>
            <a:r>
              <a:rPr lang="sv-SE" dirty="0" smtClean="0"/>
              <a:t>Beräkningen </a:t>
            </a:r>
            <a:r>
              <a:rPr lang="sv-SE" dirty="0"/>
              <a:t>görs genom att antalet insatser för respektive kommun multipliceras med en beräknad riksgenomsnittlig kostnad för respektive typ av insats.</a:t>
            </a:r>
          </a:p>
          <a:p>
            <a:pPr marL="0" indent="0">
              <a:buNone/>
            </a:pPr>
            <a:endParaRPr lang="sv-SE" dirty="0" smtClean="0"/>
          </a:p>
        </p:txBody>
      </p:sp>
      <p:sp>
        <p:nvSpPr>
          <p:cNvPr id="4" name="Date Placeholder 3"/>
          <p:cNvSpPr>
            <a:spLocks noGrp="1"/>
          </p:cNvSpPr>
          <p:nvPr>
            <p:ph type="dt" sz="half" idx="10"/>
          </p:nvPr>
        </p:nvSpPr>
        <p:spPr/>
        <p:txBody>
          <a:bodyPr/>
          <a:lstStyle/>
          <a:p>
            <a:r>
              <a:rPr lang="en-US" smtClean="0"/>
              <a:t>2/14/2020</a:t>
            </a:r>
            <a:endParaRPr lang="en-US"/>
          </a:p>
        </p:txBody>
      </p:sp>
      <p:sp>
        <p:nvSpPr>
          <p:cNvPr id="5" name="Footer Placeholder 4"/>
          <p:cNvSpPr>
            <a:spLocks noGrp="1"/>
          </p:cNvSpPr>
          <p:nvPr>
            <p:ph type="ftr" sz="quarter" idx="11"/>
          </p:nvPr>
        </p:nvSpPr>
        <p:spPr/>
        <p:txBody>
          <a:bodyPr/>
          <a:lstStyle/>
          <a:p>
            <a:r>
              <a:rPr lang="en-US" smtClean="0"/>
              <a:t>Christer Olsson för FUBLidingö</a:t>
            </a:r>
            <a:endParaRPr lang="en-US"/>
          </a:p>
        </p:txBody>
      </p:sp>
      <p:sp>
        <p:nvSpPr>
          <p:cNvPr id="6" name="Slide Number Placeholder 5"/>
          <p:cNvSpPr>
            <a:spLocks noGrp="1"/>
          </p:cNvSpPr>
          <p:nvPr>
            <p:ph type="sldNum" sz="quarter" idx="12"/>
          </p:nvPr>
        </p:nvSpPr>
        <p:spPr/>
        <p:txBody>
          <a:bodyPr/>
          <a:lstStyle/>
          <a:p>
            <a:fld id="{05A367AA-1A0D-429C-9271-0DD629A21972}" type="slidenum">
              <a:rPr lang="en-US" smtClean="0"/>
              <a:t>3</a:t>
            </a:fld>
            <a:endParaRPr lang="en-US"/>
          </a:p>
        </p:txBody>
      </p:sp>
    </p:spTree>
    <p:extLst>
      <p:ext uri="{BB962C8B-B14F-4D97-AF65-F5344CB8AC3E}">
        <p14:creationId xmlns:p14="http://schemas.microsoft.com/office/powerpoint/2010/main" val="37844878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sv-SE" dirty="0" smtClean="0"/>
              <a:t>LSS-utjämning </a:t>
            </a:r>
            <a:br>
              <a:rPr lang="sv-SE" dirty="0" smtClean="0"/>
            </a:br>
            <a:r>
              <a:rPr lang="sv-SE" sz="1400" dirty="0">
                <a:solidFill>
                  <a:prstClr val="black"/>
                </a:solidFill>
              </a:rPr>
              <a:t>enligt Cecilia Lövrup</a:t>
            </a:r>
            <a:endParaRPr lang="en-US" dirty="0"/>
          </a:p>
        </p:txBody>
      </p:sp>
      <p:sp>
        <p:nvSpPr>
          <p:cNvPr id="5" name="Content Placeholder 4"/>
          <p:cNvSpPr>
            <a:spLocks noGrp="1"/>
          </p:cNvSpPr>
          <p:nvPr>
            <p:ph idx="1"/>
          </p:nvPr>
        </p:nvSpPr>
        <p:spPr/>
        <p:txBody>
          <a:bodyPr>
            <a:normAutofit fontScale="92500" lnSpcReduction="10000"/>
          </a:bodyPr>
          <a:lstStyle/>
          <a:p>
            <a:pPr marL="0" indent="0">
              <a:buNone/>
            </a:pPr>
            <a:r>
              <a:rPr lang="sv-SE" sz="3500" i="1" dirty="0" smtClean="0"/>
              <a:t>Antal insatser per kommun</a:t>
            </a:r>
            <a:endParaRPr lang="sv-SE" sz="3500" dirty="0" smtClean="0"/>
          </a:p>
          <a:p>
            <a:pPr marL="0" indent="0">
              <a:buNone/>
            </a:pPr>
            <a:r>
              <a:rPr lang="sv-SE" sz="2600" i="1" dirty="0" smtClean="0"/>
              <a:t>Kostnadsskillnader på grund av </a:t>
            </a:r>
            <a:r>
              <a:rPr lang="sv-SE" sz="2600" i="1" u="sng" dirty="0" smtClean="0"/>
              <a:t>skillnader i behov </a:t>
            </a:r>
            <a:r>
              <a:rPr lang="sv-SE" sz="2600" i="1" dirty="0" smtClean="0"/>
              <a:t>av stöd</a:t>
            </a:r>
            <a:r>
              <a:rPr lang="sv-SE" sz="2600" dirty="0" smtClean="0"/>
              <a:t> beräknas med hjälp av ett </a:t>
            </a:r>
            <a:r>
              <a:rPr lang="sv-SE" sz="2600" u="sng" dirty="0" smtClean="0"/>
              <a:t>personalkostnadsindex</a:t>
            </a:r>
            <a:r>
              <a:rPr lang="sv-SE" sz="2600" dirty="0" smtClean="0"/>
              <a:t>. Indexet mäter behovet av stöd hos de personer som får insatser enligt LSS. Det beräknade indexet motsvarar 70 procent av skillnaden mellan kommunens beräknade personalkostnader och de personalkostnader som ingår i den grundläggande standardkostnaden</a:t>
            </a:r>
          </a:p>
          <a:p>
            <a:pPr marL="0" indent="0">
              <a:buNone/>
            </a:pPr>
            <a:r>
              <a:rPr lang="sv-SE" dirty="0" smtClean="0"/>
              <a:t> </a:t>
            </a:r>
          </a:p>
          <a:p>
            <a:pPr marL="0" indent="0">
              <a:buNone/>
            </a:pPr>
            <a:r>
              <a:rPr lang="sv-SE" sz="2600" dirty="0" smtClean="0"/>
              <a:t>En mer detaljerad analys av Lidingös siffror visar att </a:t>
            </a:r>
            <a:r>
              <a:rPr lang="sv-SE" sz="2600" u="sng" dirty="0" smtClean="0"/>
              <a:t>Lidingö har högre personalkostnader</a:t>
            </a:r>
            <a:r>
              <a:rPr lang="sv-SE" sz="2600" dirty="0" smtClean="0"/>
              <a:t> än det snitt som ingår i standardkostnad. Detta innebär att Lidingö får en uppräkning av standardkostnad med 1,5 %. </a:t>
            </a:r>
          </a:p>
          <a:p>
            <a:pPr marL="0" indent="0">
              <a:buNone/>
            </a:pPr>
            <a:r>
              <a:rPr lang="sv-SE" sz="2600" dirty="0" smtClean="0"/>
              <a:t>I övrigt är det antal insatser som påverkar mycket förstås. Så en kommun som har stort antal insatser per invånare får bidrag från systemet, och tvärtom.</a:t>
            </a:r>
          </a:p>
          <a:p>
            <a:endParaRPr lang="en-US" dirty="0" smtClean="0"/>
          </a:p>
          <a:p>
            <a:endParaRPr lang="en-US" dirty="0"/>
          </a:p>
        </p:txBody>
      </p:sp>
      <p:sp>
        <p:nvSpPr>
          <p:cNvPr id="2" name="Date Placeholder 1"/>
          <p:cNvSpPr>
            <a:spLocks noGrp="1"/>
          </p:cNvSpPr>
          <p:nvPr>
            <p:ph type="dt" sz="half" idx="10"/>
          </p:nvPr>
        </p:nvSpPr>
        <p:spPr/>
        <p:txBody>
          <a:bodyPr/>
          <a:lstStyle/>
          <a:p>
            <a:r>
              <a:rPr lang="en-US" smtClean="0"/>
              <a:t>2/14/2020</a:t>
            </a:r>
            <a:endParaRPr lang="en-US"/>
          </a:p>
        </p:txBody>
      </p:sp>
      <p:sp>
        <p:nvSpPr>
          <p:cNvPr id="3" name="Footer Placeholder 2"/>
          <p:cNvSpPr>
            <a:spLocks noGrp="1"/>
          </p:cNvSpPr>
          <p:nvPr>
            <p:ph type="ftr" sz="quarter" idx="11"/>
          </p:nvPr>
        </p:nvSpPr>
        <p:spPr/>
        <p:txBody>
          <a:bodyPr/>
          <a:lstStyle/>
          <a:p>
            <a:r>
              <a:rPr lang="en-US" smtClean="0"/>
              <a:t>Christer Olsson för FUBLidingö</a:t>
            </a:r>
            <a:endParaRPr lang="en-US"/>
          </a:p>
        </p:txBody>
      </p:sp>
      <p:sp>
        <p:nvSpPr>
          <p:cNvPr id="6" name="Slide Number Placeholder 5"/>
          <p:cNvSpPr>
            <a:spLocks noGrp="1"/>
          </p:cNvSpPr>
          <p:nvPr>
            <p:ph type="sldNum" sz="quarter" idx="12"/>
          </p:nvPr>
        </p:nvSpPr>
        <p:spPr/>
        <p:txBody>
          <a:bodyPr/>
          <a:lstStyle/>
          <a:p>
            <a:fld id="{05A367AA-1A0D-429C-9271-0DD629A21972}" type="slidenum">
              <a:rPr lang="en-US" smtClean="0"/>
              <a:t>4</a:t>
            </a:fld>
            <a:endParaRPr lang="en-US"/>
          </a:p>
        </p:txBody>
      </p:sp>
    </p:spTree>
    <p:extLst>
      <p:ext uri="{BB962C8B-B14F-4D97-AF65-F5344CB8AC3E}">
        <p14:creationId xmlns:p14="http://schemas.microsoft.com/office/powerpoint/2010/main" val="35750857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Lidingö stads intäkter</a:t>
            </a:r>
            <a:endParaRPr lang="en-US" dirty="0"/>
          </a:p>
        </p:txBody>
      </p:sp>
      <p:pic>
        <p:nvPicPr>
          <p:cNvPr id="4" name="Content Placeholder 3"/>
          <p:cNvPicPr>
            <a:picLocks noGrp="1" noChangeAspect="1"/>
          </p:cNvPicPr>
          <p:nvPr>
            <p:ph idx="1"/>
          </p:nvPr>
        </p:nvPicPr>
        <p:blipFill>
          <a:blip r:embed="rId2"/>
          <a:stretch>
            <a:fillRect/>
          </a:stretch>
        </p:blipFill>
        <p:spPr>
          <a:xfrm>
            <a:off x="3389833" y="2915669"/>
            <a:ext cx="5412334" cy="217125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42409811"/>
              </p:ext>
            </p:extLst>
          </p:nvPr>
        </p:nvGraphicFramePr>
        <p:xfrm>
          <a:off x="1021978" y="1519521"/>
          <a:ext cx="9991162" cy="4867837"/>
        </p:xfrm>
        <a:graphic>
          <a:graphicData uri="http://schemas.openxmlformats.org/drawingml/2006/table">
            <a:tbl>
              <a:tblPr>
                <a:tableStyleId>{5C22544A-7EE6-4342-B048-85BDC9FD1C3A}</a:tableStyleId>
              </a:tblPr>
              <a:tblGrid>
                <a:gridCol w="4349094"/>
                <a:gridCol w="1410517"/>
                <a:gridCol w="1410517"/>
                <a:gridCol w="1410517"/>
                <a:gridCol w="1410517"/>
              </a:tblGrid>
              <a:tr h="327088">
                <a:tc>
                  <a:txBody>
                    <a:bodyPr/>
                    <a:lstStyle/>
                    <a:p>
                      <a:pPr algn="l" fontAlgn="b"/>
                      <a:r>
                        <a:rPr lang="en-US" sz="1000" u="none" strike="noStrike" dirty="0" err="1">
                          <a:effectLst/>
                        </a:rPr>
                        <a:t>Belopp</a:t>
                      </a:r>
                      <a:r>
                        <a:rPr lang="en-US" sz="1000" u="none" strike="noStrike" dirty="0">
                          <a:effectLst/>
                        </a:rPr>
                        <a:t> </a:t>
                      </a:r>
                      <a:r>
                        <a:rPr lang="en-US" sz="1000" u="none" strike="noStrike" dirty="0" err="1">
                          <a:effectLst/>
                        </a:rPr>
                        <a:t>i</a:t>
                      </a:r>
                      <a:r>
                        <a:rPr lang="en-US" sz="1000" u="none" strike="noStrike" dirty="0">
                          <a:effectLst/>
                        </a:rPr>
                        <a:t> </a:t>
                      </a:r>
                      <a:r>
                        <a:rPr lang="en-US" sz="1000" u="none" strike="noStrike" dirty="0" err="1">
                          <a:effectLst/>
                        </a:rPr>
                        <a:t>tkr</a:t>
                      </a:r>
                      <a:endParaRPr lang="en-US" sz="1000" b="1" i="0" u="none" strike="noStrike" dirty="0">
                        <a:effectLst/>
                        <a:latin typeface="Times New Roman" panose="02020603050405020304" pitchFamily="18"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2019</a:t>
                      </a:r>
                      <a:endParaRPr lang="en-US" sz="1000" b="1"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2020</a:t>
                      </a:r>
                      <a:endParaRPr lang="en-US" sz="1000" b="1"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2021</a:t>
                      </a:r>
                      <a:endParaRPr lang="en-US" sz="1000" b="1" i="0" u="none" strike="noStrike">
                        <a:effectLst/>
                        <a:latin typeface="Times New Roman" panose="02020603050405020304" pitchFamily="18" charset="0"/>
                      </a:endParaRPr>
                    </a:p>
                  </a:txBody>
                  <a:tcPr marL="0" marR="0" marT="0" marB="0" anchor="b"/>
                </a:tc>
              </a:tr>
              <a:tr h="327088">
                <a:tc>
                  <a:txBody>
                    <a:bodyPr/>
                    <a:lstStyle/>
                    <a:p>
                      <a:pPr algn="l" fontAlgn="b"/>
                      <a:r>
                        <a:rPr lang="en-US" sz="1000" u="none" strike="noStrike">
                          <a:effectLst/>
                        </a:rPr>
                        <a:t>Skatteintäkter</a:t>
                      </a:r>
                      <a:endParaRPr lang="en-US" sz="1000" b="0" i="0" u="none" strike="noStrike">
                        <a:effectLst/>
                        <a:latin typeface="Times New Roman" panose="02020603050405020304" pitchFamily="18"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sng" strike="noStrike">
                          <a:effectLst/>
                        </a:rPr>
                        <a:t>3 024 668</a:t>
                      </a:r>
                      <a:endParaRPr lang="en-US" sz="1000" b="0" i="0" u="sng"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3 079 530</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3 174 995</a:t>
                      </a:r>
                      <a:endParaRPr lang="en-US" sz="1000" b="0" i="0" u="none" strike="noStrike">
                        <a:effectLst/>
                        <a:latin typeface="Times New Roman" panose="02020603050405020304" pitchFamily="18" charset="0"/>
                      </a:endParaRPr>
                    </a:p>
                  </a:txBody>
                  <a:tcPr marL="0" marR="0" marT="0" marB="0" anchor="b"/>
                </a:tc>
              </a:tr>
              <a:tr h="327088">
                <a:tc>
                  <a:txBody>
                    <a:bodyPr/>
                    <a:lstStyle/>
                    <a:p>
                      <a:pPr algn="l" fontAlgn="b"/>
                      <a:r>
                        <a:rPr lang="en-US" sz="1000" u="none" strike="noStrike">
                          <a:effectLst/>
                        </a:rPr>
                        <a:t>Inkomstutjämningsbidrag/-avgift</a:t>
                      </a:r>
                      <a:endParaRPr lang="en-US" sz="1000" b="0" i="0" u="none" strike="noStrike">
                        <a:effectLst/>
                        <a:latin typeface="Times New Roman" panose="02020603050405020304" pitchFamily="18" charset="0"/>
                      </a:endParaRPr>
                    </a:p>
                  </a:txBody>
                  <a:tcPr marL="0" marR="0" marT="0" marB="0" anchor="b"/>
                </a:tc>
                <a:tc>
                  <a:txBody>
                    <a:bodyPr/>
                    <a:lstStyle/>
                    <a:p>
                      <a:pPr algn="l" fontAlgn="b"/>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sng" strike="noStrike">
                          <a:effectLst/>
                        </a:rPr>
                        <a:t>-655 583</a:t>
                      </a:r>
                      <a:endParaRPr lang="en-US" sz="1000" b="0" i="0" u="sng"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-667 531</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-688 181</a:t>
                      </a:r>
                      <a:endParaRPr lang="en-US" sz="1000" b="0" i="0" u="none" strike="noStrike">
                        <a:effectLst/>
                        <a:latin typeface="Times New Roman" panose="02020603050405020304" pitchFamily="18" charset="0"/>
                      </a:endParaRPr>
                    </a:p>
                  </a:txBody>
                  <a:tcPr marL="0" marR="0" marT="0" marB="0" anchor="b"/>
                </a:tc>
              </a:tr>
              <a:tr h="327088">
                <a:tc>
                  <a:txBody>
                    <a:bodyPr/>
                    <a:lstStyle/>
                    <a:p>
                      <a:pPr algn="l" fontAlgn="b"/>
                      <a:r>
                        <a:rPr lang="en-US" sz="1000" u="none" strike="noStrike">
                          <a:effectLst/>
                        </a:rPr>
                        <a:t>Kostnadsutjämning</a:t>
                      </a:r>
                      <a:endParaRPr lang="en-US" sz="1000" b="0" i="0" u="none" strike="noStrike">
                        <a:effectLst/>
                        <a:latin typeface="Times New Roman" panose="02020603050405020304" pitchFamily="18" charset="0"/>
                      </a:endParaRPr>
                    </a:p>
                  </a:txBody>
                  <a:tcPr marL="0" marR="0" marT="0" marB="0" anchor="b"/>
                </a:tc>
                <a:tc>
                  <a:txBody>
                    <a:bodyPr/>
                    <a:lstStyle/>
                    <a:p>
                      <a:pPr algn="l" fontAlgn="b"/>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sng" strike="noStrike">
                          <a:effectLst/>
                        </a:rPr>
                        <a:t>233 850</a:t>
                      </a:r>
                      <a:endParaRPr lang="en-US" sz="1000" b="0" i="0" u="sng"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240 629</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242 690</a:t>
                      </a:r>
                      <a:endParaRPr lang="en-US" sz="1000" b="0" i="0" u="none" strike="noStrike">
                        <a:effectLst/>
                        <a:latin typeface="Times New Roman" panose="02020603050405020304" pitchFamily="18" charset="0"/>
                      </a:endParaRPr>
                    </a:p>
                  </a:txBody>
                  <a:tcPr marL="0" marR="0" marT="0" marB="0" anchor="b"/>
                </a:tc>
              </a:tr>
              <a:tr h="327088">
                <a:tc>
                  <a:txBody>
                    <a:bodyPr/>
                    <a:lstStyle/>
                    <a:p>
                      <a:pPr algn="l" fontAlgn="b"/>
                      <a:r>
                        <a:rPr lang="en-US" sz="1000" u="none" strike="noStrike">
                          <a:effectLst/>
                        </a:rPr>
                        <a:t>Regleringsbidrag/-avgift</a:t>
                      </a:r>
                      <a:endParaRPr lang="en-US" sz="1000" b="0" i="0" u="none" strike="noStrike">
                        <a:effectLst/>
                        <a:latin typeface="Times New Roman" panose="02020603050405020304" pitchFamily="18" charset="0"/>
                      </a:endParaRPr>
                    </a:p>
                  </a:txBody>
                  <a:tcPr marL="0" marR="0" marT="0" marB="0" anchor="b"/>
                </a:tc>
                <a:tc>
                  <a:txBody>
                    <a:bodyPr/>
                    <a:lstStyle/>
                    <a:p>
                      <a:pPr algn="l" fontAlgn="b"/>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sng" strike="noStrike">
                          <a:effectLst/>
                        </a:rPr>
                        <a:t>33 554</a:t>
                      </a:r>
                      <a:endParaRPr lang="en-US" sz="1000" b="0" i="0" u="sng"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53 302</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56 157</a:t>
                      </a:r>
                      <a:endParaRPr lang="en-US" sz="1000" b="0" i="0" u="none" strike="noStrike">
                        <a:effectLst/>
                        <a:latin typeface="Times New Roman" panose="02020603050405020304" pitchFamily="18" charset="0"/>
                      </a:endParaRPr>
                    </a:p>
                  </a:txBody>
                  <a:tcPr marL="0" marR="0" marT="0" marB="0" anchor="b"/>
                </a:tc>
              </a:tr>
              <a:tr h="327088">
                <a:tc>
                  <a:txBody>
                    <a:bodyPr/>
                    <a:lstStyle/>
                    <a:p>
                      <a:pPr algn="l" fontAlgn="b"/>
                      <a:r>
                        <a:rPr lang="en-US" sz="1000" u="none" strike="noStrike" dirty="0" err="1">
                          <a:effectLst/>
                        </a:rPr>
                        <a:t>Strukturbidrag</a:t>
                      </a:r>
                      <a:endParaRPr lang="en-US" sz="1000" b="0" i="0" u="none" strike="noStrike" dirty="0">
                        <a:effectLst/>
                        <a:latin typeface="Times New Roman" panose="02020603050405020304" pitchFamily="18" charset="0"/>
                      </a:endParaRPr>
                    </a:p>
                  </a:txBody>
                  <a:tcPr marL="0" marR="0" marT="0" marB="0" anchor="b"/>
                </a:tc>
                <a:tc>
                  <a:txBody>
                    <a:bodyPr/>
                    <a:lstStyle/>
                    <a:p>
                      <a:pPr algn="l" fontAlgn="b"/>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sng" strike="noStrike">
                          <a:effectLst/>
                        </a:rPr>
                        <a:t>0</a:t>
                      </a:r>
                      <a:endParaRPr lang="en-US" sz="1000" b="0" i="0" u="sng"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0</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0</a:t>
                      </a:r>
                      <a:endParaRPr lang="en-US" sz="1000" b="0" i="0" u="none" strike="noStrike">
                        <a:effectLst/>
                        <a:latin typeface="Times New Roman" panose="02020603050405020304" pitchFamily="18" charset="0"/>
                      </a:endParaRPr>
                    </a:p>
                  </a:txBody>
                  <a:tcPr marL="0" marR="0" marT="0" marB="0" anchor="b"/>
                </a:tc>
              </a:tr>
              <a:tr h="327088">
                <a:tc>
                  <a:txBody>
                    <a:bodyPr/>
                    <a:lstStyle/>
                    <a:p>
                      <a:pPr algn="l" fontAlgn="b"/>
                      <a:r>
                        <a:rPr lang="en-US" sz="1000" u="none" strike="noStrike">
                          <a:effectLst/>
                        </a:rPr>
                        <a:t>Införandebidrag</a:t>
                      </a:r>
                      <a:endParaRPr lang="en-US" sz="1000" b="0" i="0" u="none" strike="noStrike">
                        <a:effectLst/>
                        <a:latin typeface="Times New Roman" panose="02020603050405020304" pitchFamily="18" charset="0"/>
                      </a:endParaRPr>
                    </a:p>
                  </a:txBody>
                  <a:tcPr marL="0" marR="0" marT="0" marB="0" anchor="b"/>
                </a:tc>
                <a:tc>
                  <a:txBody>
                    <a:bodyPr/>
                    <a:lstStyle/>
                    <a:p>
                      <a:pPr algn="l" fontAlgn="b"/>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sng" strike="noStrike">
                          <a:effectLst/>
                        </a:rPr>
                        <a:t>0</a:t>
                      </a:r>
                      <a:endParaRPr lang="en-US" sz="1000" b="0" i="0" u="sng"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0</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0</a:t>
                      </a:r>
                      <a:endParaRPr lang="en-US" sz="1000" b="0" i="0" u="none" strike="noStrike">
                        <a:effectLst/>
                        <a:latin typeface="Times New Roman" panose="02020603050405020304" pitchFamily="18" charset="0"/>
                      </a:endParaRPr>
                    </a:p>
                  </a:txBody>
                  <a:tcPr marL="0" marR="0" marT="0" marB="0" anchor="b"/>
                </a:tc>
              </a:tr>
              <a:tr h="327088">
                <a:tc>
                  <a:txBody>
                    <a:bodyPr/>
                    <a:lstStyle/>
                    <a:p>
                      <a:pPr algn="l" fontAlgn="b"/>
                      <a:r>
                        <a:rPr lang="en-US" sz="1000" u="none" strike="noStrike">
                          <a:effectLst/>
                        </a:rPr>
                        <a:t>LSS-utjämning (inkl införanderegler)</a:t>
                      </a:r>
                      <a:endParaRPr lang="en-US" sz="1000" b="0" i="0" u="none" strike="noStrike">
                        <a:effectLst/>
                        <a:latin typeface="Times New Roman" panose="02020603050405020304" pitchFamily="18" charset="0"/>
                      </a:endParaRPr>
                    </a:p>
                  </a:txBody>
                  <a:tcPr marL="0" marR="0" marT="0" marB="0" anchor="b"/>
                </a:tc>
                <a:tc>
                  <a:txBody>
                    <a:bodyPr/>
                    <a:lstStyle/>
                    <a:p>
                      <a:pPr algn="l" fontAlgn="b"/>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sng" strike="noStrike">
                          <a:effectLst/>
                        </a:rPr>
                        <a:t>-2 919</a:t>
                      </a:r>
                      <a:endParaRPr lang="en-US" sz="1000" b="0" i="0" u="sng"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-8 096</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-8 166</a:t>
                      </a:r>
                      <a:endParaRPr lang="en-US" sz="1000" b="0" i="0" u="none" strike="noStrike">
                        <a:effectLst/>
                        <a:latin typeface="Times New Roman" panose="02020603050405020304" pitchFamily="18" charset="0"/>
                      </a:endParaRPr>
                    </a:p>
                  </a:txBody>
                  <a:tcPr marL="0" marR="0" marT="0" marB="0" anchor="b"/>
                </a:tc>
              </a:tr>
              <a:tr h="327088">
                <a:tc>
                  <a:txBody>
                    <a:bodyPr/>
                    <a:lstStyle/>
                    <a:p>
                      <a:pPr algn="l" fontAlgn="b"/>
                      <a:r>
                        <a:rPr lang="en-US" sz="1000" u="none" strike="noStrike">
                          <a:effectLst/>
                        </a:rPr>
                        <a:t>Summa intäkter</a:t>
                      </a:r>
                      <a:endParaRPr lang="en-US" sz="1000" b="1" i="0" u="none" strike="noStrike">
                        <a:effectLst/>
                        <a:latin typeface="Times New Roman" panose="02020603050405020304" pitchFamily="18" charset="0"/>
                      </a:endParaRPr>
                    </a:p>
                  </a:txBody>
                  <a:tcPr marL="0" marR="0" marT="0" marB="0" anchor="b"/>
                </a:tc>
                <a:tc>
                  <a:txBody>
                    <a:bodyPr/>
                    <a:lstStyle/>
                    <a:p>
                      <a:pPr algn="l" fontAlgn="b"/>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sng" strike="noStrike">
                          <a:effectLst/>
                        </a:rPr>
                        <a:t>2 633 570</a:t>
                      </a:r>
                      <a:endParaRPr lang="en-US" sz="1000" b="1" i="0" u="sng"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2 697 834</a:t>
                      </a:r>
                      <a:endParaRPr lang="en-US" sz="1000" b="1"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2 777 495</a:t>
                      </a:r>
                      <a:endParaRPr lang="en-US" sz="1000" b="1" i="0" u="none" strike="noStrike">
                        <a:effectLst/>
                        <a:latin typeface="Times New Roman" panose="02020603050405020304" pitchFamily="18" charset="0"/>
                      </a:endParaRPr>
                    </a:p>
                  </a:txBody>
                  <a:tcPr marL="0" marR="0" marT="0" marB="0" anchor="b"/>
                </a:tc>
              </a:tr>
              <a:tr h="327088">
                <a:tc>
                  <a:txBody>
                    <a:bodyPr/>
                    <a:lstStyle/>
                    <a:p>
                      <a:pPr algn="l" fontAlgn="b"/>
                      <a:r>
                        <a:rPr lang="en-US" sz="1000" u="none" strike="noStrike">
                          <a:effectLst/>
                        </a:rPr>
                        <a:t>Slutavräkning 2018, korrigering</a:t>
                      </a:r>
                      <a:endParaRPr lang="en-US" sz="1000" b="0" i="0" u="none" strike="noStrike">
                        <a:effectLst/>
                        <a:latin typeface="Times New Roman" panose="02020603050405020304" pitchFamily="18" charset="0"/>
                      </a:endParaRPr>
                    </a:p>
                  </a:txBody>
                  <a:tcPr marL="0" marR="0" marT="0" marB="0" anchor="b"/>
                </a:tc>
                <a:tc>
                  <a:txBody>
                    <a:bodyPr/>
                    <a:lstStyle/>
                    <a:p>
                      <a:pPr algn="l" fontAlgn="b"/>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0</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0</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0</a:t>
                      </a:r>
                      <a:endParaRPr lang="en-US" sz="1000" b="0" i="0" u="none" strike="noStrike">
                        <a:effectLst/>
                        <a:latin typeface="Times New Roman" panose="02020603050405020304" pitchFamily="18" charset="0"/>
                      </a:endParaRPr>
                    </a:p>
                  </a:txBody>
                  <a:tcPr marL="0" marR="0" marT="0" marB="0" anchor="b"/>
                </a:tc>
              </a:tr>
              <a:tr h="327088">
                <a:tc>
                  <a:txBody>
                    <a:bodyPr/>
                    <a:lstStyle/>
                    <a:p>
                      <a:pPr algn="l" fontAlgn="b"/>
                      <a:r>
                        <a:rPr lang="en-US" sz="1000" u="none" strike="noStrike">
                          <a:effectLst/>
                        </a:rPr>
                        <a:t>Slutavräkning 2019</a:t>
                      </a:r>
                      <a:endParaRPr lang="en-US" sz="1000" b="0" i="0" u="none" strike="noStrike">
                        <a:effectLst/>
                        <a:latin typeface="Times New Roman" panose="02020603050405020304" pitchFamily="18" charset="0"/>
                      </a:endParaRPr>
                    </a:p>
                  </a:txBody>
                  <a:tcPr marL="0" marR="0" marT="0" marB="0" anchor="b"/>
                </a:tc>
                <a:tc>
                  <a:txBody>
                    <a:bodyPr/>
                    <a:lstStyle/>
                    <a:p>
                      <a:pPr algn="l" fontAlgn="b"/>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-28 383</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0</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0</a:t>
                      </a:r>
                      <a:endParaRPr lang="en-US" sz="1000" b="0" i="0" u="none" strike="noStrike">
                        <a:effectLst/>
                        <a:latin typeface="Times New Roman" panose="02020603050405020304" pitchFamily="18" charset="0"/>
                      </a:endParaRPr>
                    </a:p>
                  </a:txBody>
                  <a:tcPr marL="0" marR="0" marT="0" marB="0" anchor="b"/>
                </a:tc>
              </a:tr>
              <a:tr h="327088">
                <a:tc>
                  <a:txBody>
                    <a:bodyPr/>
                    <a:lstStyle/>
                    <a:p>
                      <a:pPr algn="l" fontAlgn="b"/>
                      <a:r>
                        <a:rPr lang="en-US" sz="1000" u="none" strike="noStrike">
                          <a:effectLst/>
                        </a:rPr>
                        <a:t>Slutavräkning 2020</a:t>
                      </a:r>
                      <a:endParaRPr lang="en-US" sz="1000" b="0" i="0" u="none" strike="noStrike">
                        <a:effectLst/>
                        <a:latin typeface="Times New Roman" panose="02020603050405020304" pitchFamily="18" charset="0"/>
                      </a:endParaRPr>
                    </a:p>
                  </a:txBody>
                  <a:tcPr marL="0" marR="0" marT="0" marB="0" anchor="b"/>
                </a:tc>
                <a:tc>
                  <a:txBody>
                    <a:bodyPr/>
                    <a:lstStyle/>
                    <a:p>
                      <a:pPr algn="l" fontAlgn="b"/>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0</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0</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0</a:t>
                      </a:r>
                      <a:endParaRPr lang="en-US" sz="1000" b="0" i="0" u="none" strike="noStrike">
                        <a:effectLst/>
                        <a:latin typeface="Times New Roman" panose="02020603050405020304" pitchFamily="18" charset="0"/>
                      </a:endParaRPr>
                    </a:p>
                  </a:txBody>
                  <a:tcPr marL="0" marR="0" marT="0" marB="0" anchor="b"/>
                </a:tc>
              </a:tr>
              <a:tr h="327088">
                <a:tc>
                  <a:txBody>
                    <a:bodyPr/>
                    <a:lstStyle/>
                    <a:p>
                      <a:pPr algn="l" fontAlgn="b"/>
                      <a:r>
                        <a:rPr lang="en-US" sz="1000" u="none" strike="noStrike">
                          <a:effectLst/>
                        </a:rPr>
                        <a:t>Fastighetsavgift</a:t>
                      </a:r>
                      <a:endParaRPr lang="en-US" sz="1000" b="0" i="0" u="none" strike="noStrike">
                        <a:effectLst/>
                        <a:latin typeface="Times New Roman" panose="02020603050405020304" pitchFamily="18" charset="0"/>
                      </a:endParaRPr>
                    </a:p>
                  </a:txBody>
                  <a:tcPr marL="0" marR="0" marT="0" marB="0" anchor="b"/>
                </a:tc>
                <a:tc>
                  <a:txBody>
                    <a:bodyPr/>
                    <a:lstStyle/>
                    <a:p>
                      <a:pPr algn="l" fontAlgn="b"/>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77 224</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79 870</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79 870</a:t>
                      </a:r>
                      <a:endParaRPr lang="en-US" sz="1000" b="0" i="0" u="none" strike="noStrike">
                        <a:effectLst/>
                        <a:latin typeface="Times New Roman" panose="02020603050405020304" pitchFamily="18" charset="0"/>
                      </a:endParaRPr>
                    </a:p>
                  </a:txBody>
                  <a:tcPr marL="0" marR="0" marT="0" marB="0" anchor="b"/>
                </a:tc>
              </a:tr>
              <a:tr h="615693">
                <a:tc>
                  <a:txBody>
                    <a:bodyPr/>
                    <a:lstStyle/>
                    <a:p>
                      <a:pPr algn="l" fontAlgn="b"/>
                      <a:r>
                        <a:rPr lang="sv-SE" sz="1000" u="none" strike="noStrike">
                          <a:effectLst/>
                        </a:rPr>
                        <a:t>Summa intäkter (inkl avräkning och fastighetsavgift)</a:t>
                      </a:r>
                      <a:endParaRPr lang="sv-SE" sz="1000" b="1" i="0" u="none" strike="noStrike">
                        <a:effectLst/>
                        <a:latin typeface="Times New Roman" panose="02020603050405020304" pitchFamily="18"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2 682 410</a:t>
                      </a:r>
                      <a:endParaRPr lang="en-US" sz="1000" b="1"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a:effectLst/>
                        </a:rPr>
                        <a:t>2 777 704</a:t>
                      </a:r>
                      <a:endParaRPr lang="en-US" sz="1000" b="1" i="0" u="none" strike="noStrike">
                        <a:effectLst/>
                        <a:latin typeface="Times New Roman" panose="02020603050405020304" pitchFamily="18" charset="0"/>
                      </a:endParaRPr>
                    </a:p>
                  </a:txBody>
                  <a:tcPr marL="0" marR="0" marT="0" marB="0" anchor="b"/>
                </a:tc>
                <a:tc>
                  <a:txBody>
                    <a:bodyPr/>
                    <a:lstStyle/>
                    <a:p>
                      <a:pPr algn="r" fontAlgn="b"/>
                      <a:r>
                        <a:rPr lang="en-US" sz="1000" u="none" strike="noStrike" dirty="0">
                          <a:effectLst/>
                        </a:rPr>
                        <a:t>2 857 365</a:t>
                      </a:r>
                      <a:endParaRPr lang="en-US" sz="1000" b="1" i="0" u="none" strike="noStrike" dirty="0">
                        <a:effectLst/>
                        <a:latin typeface="Times New Roman" panose="02020603050405020304" pitchFamily="18" charset="0"/>
                      </a:endParaRPr>
                    </a:p>
                  </a:txBody>
                  <a:tcPr marL="0" marR="0" marT="0" marB="0" anchor="b"/>
                </a:tc>
              </a:tr>
            </a:tbl>
          </a:graphicData>
        </a:graphic>
      </p:graphicFrame>
      <p:sp>
        <p:nvSpPr>
          <p:cNvPr id="3" name="Date Placeholder 2"/>
          <p:cNvSpPr>
            <a:spLocks noGrp="1"/>
          </p:cNvSpPr>
          <p:nvPr>
            <p:ph type="dt" sz="half" idx="10"/>
          </p:nvPr>
        </p:nvSpPr>
        <p:spPr/>
        <p:txBody>
          <a:bodyPr/>
          <a:lstStyle/>
          <a:p>
            <a:r>
              <a:rPr lang="en-US" smtClean="0"/>
              <a:t>2/14/2020</a:t>
            </a:r>
            <a:endParaRPr lang="en-US"/>
          </a:p>
        </p:txBody>
      </p:sp>
      <p:sp>
        <p:nvSpPr>
          <p:cNvPr id="6" name="Footer Placeholder 5"/>
          <p:cNvSpPr>
            <a:spLocks noGrp="1"/>
          </p:cNvSpPr>
          <p:nvPr>
            <p:ph type="ftr" sz="quarter" idx="11"/>
          </p:nvPr>
        </p:nvSpPr>
        <p:spPr/>
        <p:txBody>
          <a:bodyPr/>
          <a:lstStyle/>
          <a:p>
            <a:r>
              <a:rPr lang="en-US" smtClean="0"/>
              <a:t>Christer Olsson för FUBLidingö</a:t>
            </a:r>
            <a:endParaRPr lang="en-US"/>
          </a:p>
        </p:txBody>
      </p:sp>
      <p:sp>
        <p:nvSpPr>
          <p:cNvPr id="7" name="Slide Number Placeholder 6"/>
          <p:cNvSpPr>
            <a:spLocks noGrp="1"/>
          </p:cNvSpPr>
          <p:nvPr>
            <p:ph type="sldNum" sz="quarter" idx="12"/>
          </p:nvPr>
        </p:nvSpPr>
        <p:spPr/>
        <p:txBody>
          <a:bodyPr/>
          <a:lstStyle/>
          <a:p>
            <a:fld id="{05A367AA-1A0D-429C-9271-0DD629A21972}" type="slidenum">
              <a:rPr lang="en-US" smtClean="0"/>
              <a:t>5</a:t>
            </a:fld>
            <a:endParaRPr lang="en-US"/>
          </a:p>
        </p:txBody>
      </p:sp>
    </p:spTree>
    <p:extLst>
      <p:ext uri="{BB962C8B-B14F-4D97-AF65-F5344CB8AC3E}">
        <p14:creationId xmlns:p14="http://schemas.microsoft.com/office/powerpoint/2010/main" val="28542166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764428"/>
          </a:xfrm>
        </p:spPr>
        <p:txBody>
          <a:bodyPr>
            <a:normAutofit fontScale="90000"/>
          </a:bodyPr>
          <a:lstStyle/>
          <a:p>
            <a:r>
              <a:rPr lang="en-US" sz="2800" b="1" i="0" u="none" strike="noStrike" dirty="0" err="1" smtClean="0">
                <a:effectLst/>
                <a:latin typeface="Times New Roman" panose="02020603050405020304" pitchFamily="18" charset="0"/>
              </a:rPr>
              <a:t>Skatter</a:t>
            </a:r>
            <a:r>
              <a:rPr lang="en-US" sz="2800" b="1" i="0" u="none" strike="noStrike" dirty="0" smtClean="0">
                <a:effectLst/>
                <a:latin typeface="Times New Roman" panose="02020603050405020304" pitchFamily="18" charset="0"/>
              </a:rPr>
              <a:t> </a:t>
            </a:r>
            <a:r>
              <a:rPr lang="en-US" sz="2800" b="1" i="0" u="none" strike="noStrike" dirty="0" err="1" smtClean="0">
                <a:effectLst/>
                <a:latin typeface="Times New Roman" panose="02020603050405020304" pitchFamily="18" charset="0"/>
              </a:rPr>
              <a:t>och</a:t>
            </a:r>
            <a:r>
              <a:rPr lang="en-US" sz="2800" b="1" i="0" u="none" strike="noStrike" dirty="0" smtClean="0">
                <a:effectLst/>
                <a:latin typeface="Times New Roman" panose="02020603050405020304" pitchFamily="18" charset="0"/>
              </a:rPr>
              <a:t> </a:t>
            </a:r>
            <a:r>
              <a:rPr lang="en-US" sz="2800" b="1" i="0" u="none" strike="noStrike" dirty="0" err="1" smtClean="0">
                <a:effectLst/>
                <a:latin typeface="Times New Roman" panose="02020603050405020304" pitchFamily="18" charset="0"/>
              </a:rPr>
              <a:t>bidrag</a:t>
            </a:r>
            <a:r>
              <a:rPr lang="en-US" sz="2800" b="1" i="0" u="none" strike="noStrike" dirty="0" smtClean="0">
                <a:effectLst/>
                <a:latin typeface="Times New Roman" panose="02020603050405020304" pitchFamily="18" charset="0"/>
              </a:rPr>
              <a:t> 2019-2020</a:t>
            </a:r>
            <a:r>
              <a:rPr lang="en-US" sz="2800" dirty="0" smtClean="0"/>
              <a:t> </a:t>
            </a:r>
            <a:br>
              <a:rPr lang="en-US" sz="2800" dirty="0" smtClean="0"/>
            </a:br>
            <a:r>
              <a:rPr lang="en-US" sz="2800" dirty="0" err="1" smtClean="0"/>
              <a:t>Lidingös</a:t>
            </a:r>
            <a:r>
              <a:rPr lang="en-US" sz="2800" dirty="0" smtClean="0"/>
              <a:t> </a:t>
            </a:r>
            <a:r>
              <a:rPr lang="en-US" sz="2800" dirty="0" err="1" smtClean="0"/>
              <a:t>intäkter</a:t>
            </a:r>
            <a:r>
              <a:rPr lang="en-US" sz="2800" dirty="0" smtClean="0"/>
              <a:t> per </a:t>
            </a:r>
            <a:r>
              <a:rPr lang="en-US" sz="2800" dirty="0" err="1" smtClean="0"/>
              <a:t>invånare</a:t>
            </a:r>
            <a:endParaRPr lang="en-US" sz="28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988936540"/>
              </p:ext>
            </p:extLst>
          </p:nvPr>
        </p:nvGraphicFramePr>
        <p:xfrm>
          <a:off x="838200" y="764427"/>
          <a:ext cx="10515600" cy="5851525"/>
        </p:xfrm>
        <a:graphic>
          <a:graphicData uri="http://schemas.openxmlformats.org/drawingml/2006/chart">
            <c:chart xmlns:c="http://schemas.openxmlformats.org/drawingml/2006/chart" xmlns:r="http://schemas.openxmlformats.org/officeDocument/2006/relationships" r:id="rId2"/>
          </a:graphicData>
        </a:graphic>
      </p:graphicFrame>
      <p:sp>
        <p:nvSpPr>
          <p:cNvPr id="3" name="Date Placeholder 2"/>
          <p:cNvSpPr>
            <a:spLocks noGrp="1"/>
          </p:cNvSpPr>
          <p:nvPr>
            <p:ph type="dt" sz="half" idx="10"/>
          </p:nvPr>
        </p:nvSpPr>
        <p:spPr/>
        <p:txBody>
          <a:bodyPr/>
          <a:lstStyle/>
          <a:p>
            <a:r>
              <a:rPr lang="en-US" smtClean="0"/>
              <a:t>2/14/2020</a:t>
            </a:r>
            <a:endParaRPr lang="en-US"/>
          </a:p>
        </p:txBody>
      </p:sp>
      <p:sp>
        <p:nvSpPr>
          <p:cNvPr id="4" name="Footer Placeholder 3"/>
          <p:cNvSpPr>
            <a:spLocks noGrp="1"/>
          </p:cNvSpPr>
          <p:nvPr>
            <p:ph type="ftr" sz="quarter" idx="11"/>
          </p:nvPr>
        </p:nvSpPr>
        <p:spPr/>
        <p:txBody>
          <a:bodyPr/>
          <a:lstStyle/>
          <a:p>
            <a:r>
              <a:rPr lang="en-US" smtClean="0"/>
              <a:t>Christer Olsson för FUBLidingö</a:t>
            </a:r>
            <a:endParaRPr lang="en-US"/>
          </a:p>
        </p:txBody>
      </p:sp>
      <p:sp>
        <p:nvSpPr>
          <p:cNvPr id="5" name="Slide Number Placeholder 4"/>
          <p:cNvSpPr>
            <a:spLocks noGrp="1"/>
          </p:cNvSpPr>
          <p:nvPr>
            <p:ph type="sldNum" sz="quarter" idx="12"/>
          </p:nvPr>
        </p:nvSpPr>
        <p:spPr/>
        <p:txBody>
          <a:bodyPr/>
          <a:lstStyle/>
          <a:p>
            <a:fld id="{05A367AA-1A0D-429C-9271-0DD629A21972}" type="slidenum">
              <a:rPr lang="en-US" smtClean="0"/>
              <a:t>6</a:t>
            </a:fld>
            <a:endParaRPr lang="en-US"/>
          </a:p>
        </p:txBody>
      </p:sp>
    </p:spTree>
    <p:extLst>
      <p:ext uri="{BB962C8B-B14F-4D97-AF65-F5344CB8AC3E}">
        <p14:creationId xmlns:p14="http://schemas.microsoft.com/office/powerpoint/2010/main" val="20604889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v-SE" sz="2000" dirty="0" smtClean="0"/>
              <a:t>Stadens </a:t>
            </a:r>
            <a:r>
              <a:rPr lang="sv-SE" sz="2000" dirty="0"/>
              <a:t>omsorgs- och socialnämnd ansvarar för </a:t>
            </a:r>
            <a:r>
              <a:rPr lang="sv-SE" sz="2000" dirty="0" smtClean="0"/>
              <a:t>äldre </a:t>
            </a:r>
            <a:r>
              <a:rPr lang="sv-SE" sz="2000" dirty="0"/>
              <a:t>och </a:t>
            </a:r>
            <a:r>
              <a:rPr lang="sv-SE" sz="2000" dirty="0" smtClean="0"/>
              <a:t>funktionsnedsatta, samt  </a:t>
            </a:r>
            <a:r>
              <a:rPr lang="sv-SE" sz="2000" dirty="0"/>
              <a:t>för individ- och familjeomsorgen inom socialtjänsten samt mottagning av nyanlända </a:t>
            </a:r>
            <a:r>
              <a:rPr lang="sv-SE" sz="2000" dirty="0" smtClean="0"/>
              <a:t>Huvuddelen </a:t>
            </a:r>
            <a:r>
              <a:rPr lang="sv-SE" sz="2000" dirty="0"/>
              <a:t>av verksamhetens insatser genomförs utifrån ett beslut inom aktuell </a:t>
            </a:r>
            <a:r>
              <a:rPr lang="sv-SE" sz="2000" dirty="0" smtClean="0"/>
              <a:t>lagstiftning, men även </a:t>
            </a:r>
            <a:r>
              <a:rPr lang="sv-SE" sz="2000" dirty="0"/>
              <a:t>ett omfattande förebyggande arbete</a:t>
            </a:r>
            <a:r>
              <a:rPr lang="sv-SE" sz="2000" b="1" dirty="0" smtClean="0"/>
              <a:t>. Utdrag ur budget för 2019</a:t>
            </a:r>
            <a:endParaRPr lang="en-US" sz="2000" b="1" dirty="0"/>
          </a:p>
        </p:txBody>
      </p:sp>
      <p:sp>
        <p:nvSpPr>
          <p:cNvPr id="3" name="Content Placeholder 2"/>
          <p:cNvSpPr>
            <a:spLocks noGrp="1"/>
          </p:cNvSpPr>
          <p:nvPr>
            <p:ph idx="1"/>
          </p:nvPr>
        </p:nvSpPr>
        <p:spPr>
          <a:xfrm>
            <a:off x="838200" y="1825624"/>
            <a:ext cx="10515600" cy="4682751"/>
          </a:xfrm>
        </p:spPr>
        <p:txBody>
          <a:bodyPr>
            <a:noAutofit/>
          </a:bodyPr>
          <a:lstStyle/>
          <a:p>
            <a:r>
              <a:rPr lang="sv-SE" sz="1600" dirty="0"/>
              <a:t>Införandet av valfrihetssystem inom daglig verksamhet enligt LSS </a:t>
            </a:r>
            <a:r>
              <a:rPr lang="sv-SE" sz="1600" dirty="0" smtClean="0"/>
              <a:t>sker</a:t>
            </a:r>
          </a:p>
          <a:p>
            <a:r>
              <a:rPr lang="sv-SE" sz="1600" dirty="0"/>
              <a:t> Det bör undersökas om det finns fler områden och verksamheter där valfrihetssystem kan införas. När och om det görs är det viktigt att anpassa verksamheten inom egen regi till efterfrågan.  </a:t>
            </a:r>
          </a:p>
          <a:p>
            <a:r>
              <a:rPr lang="sv-SE" sz="1600" dirty="0"/>
              <a:t> Att fortsätta utveckla anhörigstödet är angeläget eftersom många anhöriga till sjuka och funktionsnedsatta utför ett krävande och betydelsefullt vård- och </a:t>
            </a:r>
            <a:r>
              <a:rPr lang="sv-SE" sz="1600" dirty="0" smtClean="0"/>
              <a:t>omsorgsarbete.</a:t>
            </a:r>
          </a:p>
          <a:p>
            <a:r>
              <a:rPr lang="sv-SE" sz="1600" dirty="0"/>
              <a:t>Det pågår även en LSS-utredning som innebär en översyn av incitament </a:t>
            </a:r>
            <a:r>
              <a:rPr lang="sv-SE" sz="1600" dirty="0" smtClean="0"/>
              <a:t>och </a:t>
            </a:r>
            <a:r>
              <a:rPr lang="sv-SE" sz="1600" dirty="0"/>
              <a:t>förutsättningar för val av personlig assistans, förändringar i regelverk samt förstärkt kvalitet och träffsäkerhet i övriga insatser i LSS.  </a:t>
            </a:r>
          </a:p>
          <a:p>
            <a:r>
              <a:rPr lang="sv-SE" sz="1600" dirty="0"/>
              <a:t> Valfrihet inom daglig verksamhet enligt LSS, införs från 1 januari 2019. </a:t>
            </a:r>
            <a:endParaRPr lang="sv-SE" sz="1600" dirty="0" smtClean="0"/>
          </a:p>
          <a:p>
            <a:r>
              <a:rPr lang="sv-SE" sz="1600" dirty="0"/>
              <a:t>Boende med särskild service för barn eller ungdomar enligt LSS på Lidingö. Arbete med att förbereda och driftsätta ett barnboende, enligt lagen om stöd och service till vissa funktionsvarierade (LSS), kommer att starta hösten </a:t>
            </a:r>
            <a:r>
              <a:rPr lang="sv-SE" sz="1600" dirty="0" smtClean="0"/>
              <a:t>2018.</a:t>
            </a:r>
          </a:p>
          <a:p>
            <a:r>
              <a:rPr lang="sv-SE" sz="1600" dirty="0" smtClean="0"/>
              <a:t>Verksamhet Budget </a:t>
            </a:r>
            <a:r>
              <a:rPr lang="sv-SE" sz="1600" b="1" dirty="0"/>
              <a:t>2019</a:t>
            </a:r>
            <a:r>
              <a:rPr lang="sv-SE" sz="1600" dirty="0"/>
              <a:t> Plan 2020 Plan 2021 </a:t>
            </a:r>
          </a:p>
          <a:p>
            <a:r>
              <a:rPr lang="sv-SE" sz="1600" dirty="0"/>
              <a:t>Anslagsram </a:t>
            </a:r>
            <a:r>
              <a:rPr lang="sv-SE" sz="1600" b="1" dirty="0" smtClean="0"/>
              <a:t>999,1</a:t>
            </a:r>
            <a:r>
              <a:rPr lang="sv-SE" sz="1600" dirty="0" smtClean="0"/>
              <a:t>    </a:t>
            </a:r>
            <a:r>
              <a:rPr lang="sv-SE" sz="1600" dirty="0"/>
              <a:t>1 018,5 </a:t>
            </a:r>
            <a:r>
              <a:rPr lang="sv-SE" sz="1600" dirty="0" smtClean="0"/>
              <a:t>   1 </a:t>
            </a:r>
            <a:r>
              <a:rPr lang="sv-SE" sz="1600" dirty="0"/>
              <a:t>044,2 </a:t>
            </a:r>
            <a:endParaRPr lang="sv-SE" sz="1600" dirty="0" smtClean="0"/>
          </a:p>
          <a:p>
            <a:r>
              <a:rPr lang="sv-SE" sz="1600" dirty="0"/>
              <a:t>Nämndens interna pengbelopp för funktionsnedsättning, LSS och socialpsykiatri höjs med 2 procent. </a:t>
            </a:r>
            <a:endParaRPr lang="sv-SE" sz="1600" dirty="0" smtClean="0"/>
          </a:p>
          <a:p>
            <a:r>
              <a:rPr lang="sv-SE" sz="1600" dirty="0" smtClean="0"/>
              <a:t>Pengbeloppen </a:t>
            </a:r>
            <a:r>
              <a:rPr lang="sv-SE" sz="1600" dirty="0"/>
              <a:t>för daglig verksamhet utgår från nämndens förslag inför beslut om införandet av </a:t>
            </a:r>
            <a:r>
              <a:rPr lang="sv-SE" sz="1600" dirty="0" smtClean="0"/>
              <a:t>LOV</a:t>
            </a:r>
          </a:p>
          <a:p>
            <a:r>
              <a:rPr lang="sv-SE" sz="1600" dirty="0"/>
              <a:t>Införandet av LOV inom daglig verksamhet föranleder en minskning av ramen med 2,5 mnkr. </a:t>
            </a:r>
            <a:endParaRPr lang="en-US" sz="1600" dirty="0"/>
          </a:p>
        </p:txBody>
      </p:sp>
      <p:sp>
        <p:nvSpPr>
          <p:cNvPr id="4" name="Date Placeholder 3"/>
          <p:cNvSpPr>
            <a:spLocks noGrp="1"/>
          </p:cNvSpPr>
          <p:nvPr>
            <p:ph type="dt" sz="half" idx="10"/>
          </p:nvPr>
        </p:nvSpPr>
        <p:spPr/>
        <p:txBody>
          <a:bodyPr/>
          <a:lstStyle/>
          <a:p>
            <a:r>
              <a:rPr lang="en-US" smtClean="0"/>
              <a:t>2/14/2020</a:t>
            </a:r>
            <a:endParaRPr lang="en-US"/>
          </a:p>
        </p:txBody>
      </p:sp>
      <p:sp>
        <p:nvSpPr>
          <p:cNvPr id="5" name="Footer Placeholder 4"/>
          <p:cNvSpPr>
            <a:spLocks noGrp="1"/>
          </p:cNvSpPr>
          <p:nvPr>
            <p:ph type="ftr" sz="quarter" idx="11"/>
          </p:nvPr>
        </p:nvSpPr>
        <p:spPr/>
        <p:txBody>
          <a:bodyPr/>
          <a:lstStyle/>
          <a:p>
            <a:r>
              <a:rPr lang="en-US" smtClean="0"/>
              <a:t>Christer Olsson för FUBLidingö</a:t>
            </a:r>
            <a:endParaRPr lang="en-US"/>
          </a:p>
        </p:txBody>
      </p:sp>
      <p:sp>
        <p:nvSpPr>
          <p:cNvPr id="6" name="Slide Number Placeholder 5"/>
          <p:cNvSpPr>
            <a:spLocks noGrp="1"/>
          </p:cNvSpPr>
          <p:nvPr>
            <p:ph type="sldNum" sz="quarter" idx="12"/>
          </p:nvPr>
        </p:nvSpPr>
        <p:spPr/>
        <p:txBody>
          <a:bodyPr/>
          <a:lstStyle/>
          <a:p>
            <a:fld id="{05A367AA-1A0D-429C-9271-0DD629A21972}" type="slidenum">
              <a:rPr lang="en-US" smtClean="0"/>
              <a:t>7</a:t>
            </a:fld>
            <a:endParaRPr lang="en-US"/>
          </a:p>
        </p:txBody>
      </p:sp>
    </p:spTree>
    <p:extLst>
      <p:ext uri="{BB962C8B-B14F-4D97-AF65-F5344CB8AC3E}">
        <p14:creationId xmlns:p14="http://schemas.microsoft.com/office/powerpoint/2010/main" val="15469641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sz="3200" dirty="0" smtClean="0"/>
              <a:t>Utdrag ur Majoritetens Budget </a:t>
            </a:r>
            <a:r>
              <a:rPr lang="sv-SE" sz="3200" dirty="0"/>
              <a:t>2020 och plan 2021-2022 </a:t>
            </a:r>
            <a:endParaRPr lang="en-US" sz="3200" dirty="0"/>
          </a:p>
        </p:txBody>
      </p:sp>
      <p:sp>
        <p:nvSpPr>
          <p:cNvPr id="3" name="Content Placeholder 2"/>
          <p:cNvSpPr>
            <a:spLocks noGrp="1"/>
          </p:cNvSpPr>
          <p:nvPr>
            <p:ph idx="1"/>
          </p:nvPr>
        </p:nvSpPr>
        <p:spPr/>
        <p:txBody>
          <a:bodyPr>
            <a:normAutofit fontScale="70000" lnSpcReduction="20000"/>
          </a:bodyPr>
          <a:lstStyle/>
          <a:p>
            <a:r>
              <a:rPr lang="sv-SE" dirty="0"/>
              <a:t>Valmöjligheter har genom Lagen om valfrihet (LOV) länge funnits inom hemtjänst, vård- och omsorgsboende och familjerådgivning på Lidingö. </a:t>
            </a:r>
            <a:endParaRPr lang="sv-SE" dirty="0" smtClean="0"/>
          </a:p>
          <a:p>
            <a:r>
              <a:rPr lang="sv-SE" dirty="0" smtClean="0"/>
              <a:t>Från </a:t>
            </a:r>
            <a:r>
              <a:rPr lang="sv-SE" dirty="0"/>
              <a:t>1 januari 2019 infördes valfrihet inom daglig verksamhet enligt Lagen om stöd och service (LSS) till vissa funktionshindrade. </a:t>
            </a:r>
            <a:endParaRPr lang="sv-SE" dirty="0" smtClean="0"/>
          </a:p>
          <a:p>
            <a:r>
              <a:rPr lang="sv-SE" dirty="0" smtClean="0"/>
              <a:t>Under </a:t>
            </a:r>
            <a:r>
              <a:rPr lang="sv-SE" dirty="0"/>
              <a:t>2019 beslutades dessutom om att införa LOV inom bostad med särskild service, personlig assistans, avlösning och ledsagning enligt LSS. </a:t>
            </a:r>
            <a:endParaRPr lang="sv-SE" dirty="0" smtClean="0"/>
          </a:p>
          <a:p>
            <a:r>
              <a:rPr lang="sv-SE" dirty="0" smtClean="0"/>
              <a:t>Kommunstyrelsen </a:t>
            </a:r>
            <a:r>
              <a:rPr lang="sv-SE" dirty="0"/>
              <a:t>välkomnar större valfrihet inom omsorgsområdet och ser fram emot att LOV tillämpas även inom LSS under 2020. </a:t>
            </a:r>
            <a:endParaRPr lang="sv-SE" dirty="0" smtClean="0"/>
          </a:p>
          <a:p>
            <a:r>
              <a:rPr lang="sv-SE" dirty="0" smtClean="0"/>
              <a:t>Omsorgs- </a:t>
            </a:r>
            <a:r>
              <a:rPr lang="sv-SE" dirty="0"/>
              <a:t>och socialnämnden kommer under 2020 att ta fram ett nytt modernt program för funktionshindrade i nära samarbete med stadens intressenter på området. </a:t>
            </a:r>
            <a:endParaRPr lang="sv-SE" dirty="0" smtClean="0"/>
          </a:p>
          <a:p>
            <a:r>
              <a:rPr lang="sv-SE" dirty="0"/>
              <a:t>Verksamhet Budget 2019 </a:t>
            </a:r>
            <a:r>
              <a:rPr lang="sv-SE" b="1" dirty="0" smtClean="0"/>
              <a:t>999,1</a:t>
            </a:r>
            <a:r>
              <a:rPr lang="sv-SE" dirty="0" smtClean="0"/>
              <a:t> MSEK  Prognos </a:t>
            </a:r>
            <a:r>
              <a:rPr lang="sv-SE" dirty="0"/>
              <a:t>2019 </a:t>
            </a:r>
            <a:r>
              <a:rPr lang="sv-SE" b="1" dirty="0" smtClean="0"/>
              <a:t>973,7</a:t>
            </a:r>
            <a:r>
              <a:rPr lang="sv-SE" dirty="0" smtClean="0"/>
              <a:t> MSEK </a:t>
            </a:r>
          </a:p>
          <a:p>
            <a:r>
              <a:rPr lang="sv-SE" dirty="0" smtClean="0"/>
              <a:t>Budget 2020 </a:t>
            </a:r>
            <a:r>
              <a:rPr lang="sv-SE" b="1" dirty="0" smtClean="0"/>
              <a:t>999,7</a:t>
            </a:r>
            <a:r>
              <a:rPr lang="sv-SE" dirty="0" smtClean="0"/>
              <a:t> MSEK  </a:t>
            </a:r>
          </a:p>
          <a:p>
            <a:r>
              <a:rPr lang="sv-SE" dirty="0" smtClean="0"/>
              <a:t>Plan </a:t>
            </a:r>
            <a:r>
              <a:rPr lang="sv-SE" dirty="0"/>
              <a:t>2021 </a:t>
            </a:r>
            <a:r>
              <a:rPr lang="sv-SE" dirty="0" smtClean="0"/>
              <a:t>1033,1 MSEK </a:t>
            </a:r>
          </a:p>
          <a:p>
            <a:r>
              <a:rPr lang="sv-SE" dirty="0" smtClean="0"/>
              <a:t>Plan </a:t>
            </a:r>
            <a:r>
              <a:rPr lang="sv-SE" dirty="0"/>
              <a:t>2022 </a:t>
            </a:r>
            <a:r>
              <a:rPr lang="sv-SE" dirty="0" smtClean="0"/>
              <a:t>1078,3 MSEK </a:t>
            </a:r>
            <a:endParaRPr lang="sv-SE" dirty="0"/>
          </a:p>
        </p:txBody>
      </p:sp>
      <p:sp>
        <p:nvSpPr>
          <p:cNvPr id="4" name="Date Placeholder 3"/>
          <p:cNvSpPr>
            <a:spLocks noGrp="1"/>
          </p:cNvSpPr>
          <p:nvPr>
            <p:ph type="dt" sz="half" idx="10"/>
          </p:nvPr>
        </p:nvSpPr>
        <p:spPr/>
        <p:txBody>
          <a:bodyPr/>
          <a:lstStyle/>
          <a:p>
            <a:r>
              <a:rPr lang="en-US" smtClean="0"/>
              <a:t>2/14/2020</a:t>
            </a:r>
            <a:endParaRPr lang="en-US"/>
          </a:p>
        </p:txBody>
      </p:sp>
      <p:sp>
        <p:nvSpPr>
          <p:cNvPr id="5" name="Footer Placeholder 4"/>
          <p:cNvSpPr>
            <a:spLocks noGrp="1"/>
          </p:cNvSpPr>
          <p:nvPr>
            <p:ph type="ftr" sz="quarter" idx="11"/>
          </p:nvPr>
        </p:nvSpPr>
        <p:spPr/>
        <p:txBody>
          <a:bodyPr/>
          <a:lstStyle/>
          <a:p>
            <a:r>
              <a:rPr lang="en-US" smtClean="0"/>
              <a:t>Christer Olsson för FUBLidingö</a:t>
            </a:r>
            <a:endParaRPr lang="en-US"/>
          </a:p>
        </p:txBody>
      </p:sp>
      <p:sp>
        <p:nvSpPr>
          <p:cNvPr id="6" name="Slide Number Placeholder 5"/>
          <p:cNvSpPr>
            <a:spLocks noGrp="1"/>
          </p:cNvSpPr>
          <p:nvPr>
            <p:ph type="sldNum" sz="quarter" idx="12"/>
          </p:nvPr>
        </p:nvSpPr>
        <p:spPr/>
        <p:txBody>
          <a:bodyPr/>
          <a:lstStyle/>
          <a:p>
            <a:fld id="{05A367AA-1A0D-429C-9271-0DD629A21972}" type="slidenum">
              <a:rPr lang="en-US" smtClean="0"/>
              <a:t>8</a:t>
            </a:fld>
            <a:endParaRPr lang="en-US"/>
          </a:p>
        </p:txBody>
      </p:sp>
    </p:spTree>
    <p:extLst>
      <p:ext uri="{BB962C8B-B14F-4D97-AF65-F5344CB8AC3E}">
        <p14:creationId xmlns:p14="http://schemas.microsoft.com/office/powerpoint/2010/main" val="18903796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sz="2400" dirty="0" smtClean="0"/>
              <a:t>Kostnader </a:t>
            </a:r>
            <a:r>
              <a:rPr lang="sv-SE" sz="2400" dirty="0" smtClean="0"/>
              <a:t>(%) för </a:t>
            </a:r>
            <a:r>
              <a:rPr lang="sv-SE" sz="2400" dirty="0"/>
              <a:t>funktionshindersverksamheter som andel av kommunernas </a:t>
            </a:r>
            <a:r>
              <a:rPr lang="sv-SE" sz="2400" dirty="0" smtClean="0"/>
              <a:t>kostnader enligt socialstyrelsen och statistiska centralbyrån</a:t>
            </a:r>
            <a:endParaRPr lang="en-US" sz="2400" dirty="0"/>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552433786"/>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3" name="Date Placeholder 2"/>
          <p:cNvSpPr>
            <a:spLocks noGrp="1"/>
          </p:cNvSpPr>
          <p:nvPr>
            <p:ph type="dt" sz="half" idx="10"/>
          </p:nvPr>
        </p:nvSpPr>
        <p:spPr/>
        <p:txBody>
          <a:bodyPr/>
          <a:lstStyle/>
          <a:p>
            <a:r>
              <a:rPr lang="en-US" smtClean="0"/>
              <a:t>2/14/2020</a:t>
            </a:r>
            <a:endParaRPr lang="en-US"/>
          </a:p>
        </p:txBody>
      </p:sp>
      <p:sp>
        <p:nvSpPr>
          <p:cNvPr id="4" name="Footer Placeholder 3"/>
          <p:cNvSpPr>
            <a:spLocks noGrp="1"/>
          </p:cNvSpPr>
          <p:nvPr>
            <p:ph type="ftr" sz="quarter" idx="11"/>
          </p:nvPr>
        </p:nvSpPr>
        <p:spPr/>
        <p:txBody>
          <a:bodyPr/>
          <a:lstStyle/>
          <a:p>
            <a:r>
              <a:rPr lang="en-US" smtClean="0"/>
              <a:t>Christer Olsson för FUBLidingö</a:t>
            </a:r>
            <a:endParaRPr lang="en-US"/>
          </a:p>
        </p:txBody>
      </p:sp>
      <p:sp>
        <p:nvSpPr>
          <p:cNvPr id="5" name="Slide Number Placeholder 4"/>
          <p:cNvSpPr>
            <a:spLocks noGrp="1"/>
          </p:cNvSpPr>
          <p:nvPr>
            <p:ph type="sldNum" sz="quarter" idx="12"/>
          </p:nvPr>
        </p:nvSpPr>
        <p:spPr/>
        <p:txBody>
          <a:bodyPr/>
          <a:lstStyle/>
          <a:p>
            <a:fld id="{05A367AA-1A0D-429C-9271-0DD629A21972}" type="slidenum">
              <a:rPr lang="en-US" smtClean="0"/>
              <a:t>9</a:t>
            </a:fld>
            <a:endParaRPr lang="en-US"/>
          </a:p>
        </p:txBody>
      </p:sp>
    </p:spTree>
    <p:extLst>
      <p:ext uri="{BB962C8B-B14F-4D97-AF65-F5344CB8AC3E}">
        <p14:creationId xmlns:p14="http://schemas.microsoft.com/office/powerpoint/2010/main" val="28734251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TotalTime>
  <Words>1113</Words>
  <Application>Microsoft Office PowerPoint</Application>
  <PresentationFormat>Widescreen</PresentationFormat>
  <Paragraphs>158</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LSS-finanser Lidingö</vt:lpstr>
      <vt:lpstr>Frågeställning</vt:lpstr>
      <vt:lpstr>LSS-utjämning  enligt Cecilia Lövrup </vt:lpstr>
      <vt:lpstr>LSS-utjämning  enligt Cecilia Lövrup</vt:lpstr>
      <vt:lpstr>Lidingö stads intäkter</vt:lpstr>
      <vt:lpstr>Skatter och bidrag 2019-2020  Lidingös intäkter per invånare</vt:lpstr>
      <vt:lpstr>Stadens omsorgs- och socialnämnd ansvarar för äldre och funktionsnedsatta, samt  för individ- och familjeomsorgen inom socialtjänsten samt mottagning av nyanlända Huvuddelen av verksamhetens insatser genomförs utifrån ett beslut inom aktuell lagstiftning, men även ett omfattande förebyggande arbete. Utdrag ur budget för 2019</vt:lpstr>
      <vt:lpstr>Utdrag ur Majoritetens Budget 2020 och plan 2021-2022 </vt:lpstr>
      <vt:lpstr>Kostnader (%) för funktionshindersverksamheter som andel av kommunernas kostnader enligt socialstyrelsen och statistiska centralbyrån</vt:lpstr>
      <vt:lpstr>Vi har inte tillgång till omsorg och socialförvaltningens nedbrutna budget, eller har vi?</vt:lpstr>
      <vt:lpstr>Se svar på våra frågor nedan från Cecilia Lövrup.</vt:lpstr>
      <vt:lpstr>Svar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LSS-finanser Lidingö</dc:title>
  <dc:creator>christer</dc:creator>
  <cp:lastModifiedBy>christer</cp:lastModifiedBy>
  <cp:revision>28</cp:revision>
  <dcterms:created xsi:type="dcterms:W3CDTF">2019-12-12T09:08:21Z</dcterms:created>
  <dcterms:modified xsi:type="dcterms:W3CDTF">2020-02-14T14:54:11Z</dcterms:modified>
</cp:coreProperties>
</file>