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704" r:id="rId2"/>
    <p:sldId id="721" r:id="rId3"/>
    <p:sldId id="693" r:id="rId4"/>
    <p:sldId id="717" r:id="rId5"/>
    <p:sldId id="676" r:id="rId6"/>
    <p:sldId id="722" r:id="rId7"/>
    <p:sldId id="719" r:id="rId8"/>
    <p:sldId id="735" r:id="rId9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 Liljeroos" initials="PL" lastIdx="1" clrIdx="0">
    <p:extLst>
      <p:ext uri="{19B8F6BF-5375-455C-9EA6-DF929625EA0E}">
        <p15:presenceInfo xmlns:p15="http://schemas.microsoft.com/office/powerpoint/2012/main" userId="S-1-5-21-1985435011-306452424-927750060-28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16B"/>
    <a:srgbClr val="FF325F"/>
    <a:srgbClr val="F7F7F7"/>
    <a:srgbClr val="EFBFC0"/>
    <a:srgbClr val="F6DADB"/>
    <a:srgbClr val="EAACAD"/>
    <a:srgbClr val="996600"/>
    <a:srgbClr val="D6A300"/>
    <a:srgbClr val="FFFF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10" autoAdjust="0"/>
    <p:restoredTop sz="94499" autoAdjust="0"/>
  </p:normalViewPr>
  <p:slideViewPr>
    <p:cSldViewPr>
      <p:cViewPr varScale="1">
        <p:scale>
          <a:sx n="151" d="100"/>
          <a:sy n="151" d="100"/>
        </p:scale>
        <p:origin x="13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598" y="-108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4580-8DC0-4039-8686-57232B0B776C}" type="datetimeFigureOut">
              <a:rPr lang="nb-NO" smtClean="0"/>
              <a:pPr/>
              <a:t>11.03.2024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8523C-849F-4C4F-A8F2-4D9F7BFFC4D4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78688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56D43-2701-41D4-A6C3-8AE2DAE886F2}" type="datetimeFigureOut">
              <a:rPr lang="nb-NO" smtClean="0"/>
              <a:pPr/>
              <a:t>11.03.2024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62AB-70C4-4047-9854-8178F8FB076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97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4B62AB-70C4-4047-9854-8178F8FB076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244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CEAF-8066-4B59-9139-22C4464574D8}" type="slidenum">
              <a:rPr lang="sv-SE" smtClean="0">
                <a:solidFill>
                  <a:prstClr val="black"/>
                </a:solidFill>
              </a:rPr>
              <a:pPr/>
              <a:t>3</a:t>
            </a:fld>
            <a:endParaRPr lang="sv-S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496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0CEAF-8066-4B59-9139-22C4464574D8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2216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0CEAF-8066-4B59-9139-22C4464574D8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2491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0CEAF-8066-4B59-9139-22C4464574D8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5538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0CEAF-8066-4B59-9139-22C4464574D8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374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372A-3EA7-4AB1-8278-82373F80E113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11.03.2024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4529A8-C758-4FBC-B701-84B13B6F413A}" type="slidenum">
              <a:rPr lang="nb-NO" smtClean="0">
                <a:solidFill>
                  <a:prstClr val="black"/>
                </a:solidFill>
              </a:rPr>
              <a:pPr/>
              <a:t>‹#›</a:t>
            </a:fld>
            <a:endParaRPr lang="nb-NO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b-NO" noProof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nb-NO" noProof="0" dirty="0"/>
              <a:t>Klikk for å redigere tekststiler i malen</a:t>
            </a:r>
          </a:p>
          <a:p>
            <a:pPr lvl="1"/>
            <a:r>
              <a:rPr lang="nb-NO" noProof="0" dirty="0"/>
              <a:t>Andre nivå</a:t>
            </a:r>
          </a:p>
          <a:p>
            <a:pPr lvl="2"/>
            <a:r>
              <a:rPr lang="nb-NO" noProof="0" dirty="0"/>
              <a:t>Tredje nivå</a:t>
            </a:r>
          </a:p>
          <a:p>
            <a:pPr lvl="3"/>
            <a:r>
              <a:rPr lang="nb-NO" noProof="0" dirty="0"/>
              <a:t>Fjerde nivå</a:t>
            </a:r>
          </a:p>
          <a:p>
            <a:pPr lvl="4"/>
            <a:r>
              <a:rPr lang="nb-NO" noProof="0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372A-3EA7-4AB1-8278-82373F80E113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11.03.2024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F947-90DB-4060-A8E8-5C3EBB9E08F0}" type="datetimeFigureOut">
              <a:rPr lang="sv-SE" smtClean="0"/>
              <a:pPr/>
              <a:t>2024-03-11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649BBB3-E46E-4B3D-B9E4-7806270BFDEF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982630"/>
            <a:ext cx="9144000" cy="5875370"/>
          </a:xfrm>
          <a:prstGeom prst="rect">
            <a:avLst/>
          </a:prstGeom>
          <a:gradFill flip="none" rotWithShape="1">
            <a:gsLst>
              <a:gs pos="36000">
                <a:schemeClr val="bg1"/>
              </a:gs>
              <a:gs pos="64000">
                <a:srgbClr val="EAEAEA"/>
              </a:gs>
              <a:gs pos="95000">
                <a:srgbClr val="F7F7F7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6023012" cy="634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092168"/>
            <a:ext cx="8229600" cy="5111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57FD372A-3EA7-4AB1-8278-82373F80E113}" type="datetimeFigureOut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11.03.2024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ounded Rectangle 6"/>
          <p:cNvSpPr/>
          <p:nvPr userDrawn="1"/>
        </p:nvSpPr>
        <p:spPr>
          <a:xfrm>
            <a:off x="0" y="936909"/>
            <a:ext cx="9144000" cy="45720"/>
          </a:xfrm>
          <a:prstGeom prst="round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prstClr val="white"/>
              </a:solidFill>
              <a:latin typeface="Century Gothic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2275" y="260648"/>
            <a:ext cx="2534221" cy="48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tp.se/" TargetMode="External"/><Relationship Id="rId13" Type="http://schemas.openxmlformats.org/officeDocument/2006/relationships/image" Target="../media/image11.gif"/><Relationship Id="rId18" Type="http://schemas.openxmlformats.org/officeDocument/2006/relationships/image" Target="../media/image16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2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0.png"/><Relationship Id="rId5" Type="http://schemas.openxmlformats.org/officeDocument/2006/relationships/image" Target="../media/image5.jpe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4.jpeg"/><Relationship Id="rId9" Type="http://schemas.openxmlformats.org/officeDocument/2006/relationships/image" Target="../media/image8.gif"/><Relationship Id="rId1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-72516" y="-63388"/>
            <a:ext cx="9325036" cy="70207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0" y="4571375"/>
            <a:ext cx="9144000" cy="16201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377" y="4653135"/>
            <a:ext cx="2317246" cy="145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25BB2F24-BA4F-CA4F-8A99-FF8DA899B6DC}"/>
              </a:ext>
            </a:extLst>
          </p:cNvPr>
          <p:cNvSpPr txBox="1">
            <a:spLocks/>
          </p:cNvSpPr>
          <p:nvPr/>
        </p:nvSpPr>
        <p:spPr>
          <a:xfrm>
            <a:off x="395536" y="980728"/>
            <a:ext cx="8640960" cy="30025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Century Gothic" pitchFamily="34" charset="0"/>
                <a:ea typeface="+mj-ea"/>
                <a:cs typeface="+mj-cs"/>
              </a:defRPr>
            </a:lvl1pPr>
          </a:lstStyle>
          <a:p>
            <a:r>
              <a:rPr lang="sv-SE" sz="3300" dirty="0">
                <a:solidFill>
                  <a:schemeClr val="bg1"/>
                </a:solidFill>
              </a:rPr>
              <a:t>      		       UNIK Försäkring</a:t>
            </a:r>
          </a:p>
          <a:p>
            <a:endParaRPr lang="sv-SE" sz="3300" dirty="0">
              <a:solidFill>
                <a:schemeClr val="bg1"/>
              </a:solidFill>
            </a:endParaRPr>
          </a:p>
          <a:p>
            <a:r>
              <a:rPr lang="sv-SE" sz="3300" dirty="0">
                <a:solidFill>
                  <a:schemeClr val="bg1"/>
                </a:solidFill>
              </a:rPr>
              <a:t>		   </a:t>
            </a:r>
          </a:p>
        </p:txBody>
      </p:sp>
    </p:spTree>
    <p:extLst>
      <p:ext uri="{BB962C8B-B14F-4D97-AF65-F5344CB8AC3E}">
        <p14:creationId xmlns:p14="http://schemas.microsoft.com/office/powerpoint/2010/main" val="81023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-9624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endParaRPr lang="sv-SE" sz="3300">
              <a:solidFill>
                <a:schemeClr val="bg1"/>
              </a:solidFill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0" y="4571375"/>
            <a:ext cx="9144000" cy="16201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3377" y="4653135"/>
            <a:ext cx="2317246" cy="145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123AC2C-B32E-DE41-8D10-069A2F4A410E}"/>
              </a:ext>
            </a:extLst>
          </p:cNvPr>
          <p:cNvSpPr txBox="1"/>
          <p:nvPr/>
        </p:nvSpPr>
        <p:spPr>
          <a:xfrm>
            <a:off x="962599" y="1232756"/>
            <a:ext cx="7218802" cy="2308324"/>
          </a:xfrm>
          <a:prstGeom prst="rect">
            <a:avLst/>
          </a:prstGeom>
          <a:solidFill>
            <a:srgbClr val="C00000"/>
          </a:solidFill>
          <a:ln w="19050">
            <a:noFill/>
          </a:ln>
        </p:spPr>
        <p:txBody>
          <a:bodyPr wrap="square" rtlCol="0">
            <a:spAutoFit/>
          </a:bodyPr>
          <a:lstStyle>
            <a:defPPr>
              <a:defRPr lang="nb-NO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sv-SE" sz="3600" dirty="0"/>
              <a:t>”Vi ska vara ledande i att skapa en tryggare vardag med tillgängliga försäkringslösningar för alla, oavsett individuella förutsättningar”.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0D4BA375-5A07-4B24-B9FA-A9E190DB4A53}"/>
              </a:ext>
            </a:extLst>
          </p:cNvPr>
          <p:cNvSpPr txBox="1"/>
          <p:nvPr/>
        </p:nvSpPr>
        <p:spPr>
          <a:xfrm>
            <a:off x="3563888" y="3668792"/>
            <a:ext cx="50470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b="1" dirty="0"/>
              <a:t>Visionen 2013 , togs fram under några dagars arbete  med ledningen  för FUB</a:t>
            </a:r>
          </a:p>
        </p:txBody>
      </p:sp>
    </p:spTree>
    <p:extLst>
      <p:ext uri="{BB962C8B-B14F-4D97-AF65-F5344CB8AC3E}">
        <p14:creationId xmlns:p14="http://schemas.microsoft.com/office/powerpoint/2010/main" val="224620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k 6"/>
          <p:cNvCxnSpPr/>
          <p:nvPr/>
        </p:nvCxnSpPr>
        <p:spPr>
          <a:xfrm>
            <a:off x="90010" y="1184029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395536" y="408983"/>
            <a:ext cx="4896544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chemeClr val="bg1"/>
                </a:solidFill>
              </a:rPr>
              <a:t>Bakgrund/ Utveckling</a:t>
            </a:r>
            <a:endParaRPr lang="nb-NO" sz="2400" b="1" dirty="0">
              <a:solidFill>
                <a:schemeClr val="bg1"/>
              </a:solidFill>
            </a:endParaRPr>
          </a:p>
        </p:txBody>
      </p:sp>
      <p:sp>
        <p:nvSpPr>
          <p:cNvPr id="10" name="Ned 9"/>
          <p:cNvSpPr/>
          <p:nvPr/>
        </p:nvSpPr>
        <p:spPr>
          <a:xfrm>
            <a:off x="611560" y="1304764"/>
            <a:ext cx="612068" cy="5184576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prstClr val="white"/>
              </a:solidFill>
            </a:endParaRPr>
          </a:p>
        </p:txBody>
      </p:sp>
      <p:cxnSp>
        <p:nvCxnSpPr>
          <p:cNvPr id="13" name="Rak 12"/>
          <p:cNvCxnSpPr/>
          <p:nvPr/>
        </p:nvCxnSpPr>
        <p:spPr>
          <a:xfrm>
            <a:off x="215516" y="1772816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0010" y="2695384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22916" y="3501008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ruta 16"/>
          <p:cNvSpPr txBox="1"/>
          <p:nvPr/>
        </p:nvSpPr>
        <p:spPr>
          <a:xfrm>
            <a:off x="143508" y="1484784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90-talet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157477" y="239274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2008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19" name="textruta 18"/>
          <p:cNvSpPr txBox="1"/>
          <p:nvPr/>
        </p:nvSpPr>
        <p:spPr>
          <a:xfrm>
            <a:off x="132781" y="3118558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2010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130928" y="4206739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2012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22" name="Rektangel 21"/>
          <p:cNvSpPr/>
          <p:nvPr/>
        </p:nvSpPr>
        <p:spPr>
          <a:xfrm>
            <a:off x="1243548" y="1336738"/>
            <a:ext cx="69487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FUB bildade ett arbetsutskott som skulle arbeta med att skapa egna försäkringar för medlemmarna.</a:t>
            </a:r>
          </a:p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Ingen försäkringsgivare ville förändra sina villkor för att medlemmarna skulle kunna teckna försäkringar anpassade efter sina levnadsvillkor. ”Många fördomar om att medlemmarna var en större risk”</a:t>
            </a:r>
          </a:p>
        </p:txBody>
      </p:sp>
      <p:sp>
        <p:nvSpPr>
          <p:cNvPr id="23" name="Rektangel 22"/>
          <p:cNvSpPr/>
          <p:nvPr/>
        </p:nvSpPr>
        <p:spPr>
          <a:xfrm>
            <a:off x="1251566" y="2470502"/>
            <a:ext cx="69847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Det framkom att den danska systerorganisationen LEV arbetat med egna försäkringar i 15 år. Det danska konceptet togs till Sverige och FUB jagade en försäkringsgivare som kunde hjälpa till med att bistå FUB.</a:t>
            </a:r>
            <a:endParaRPr lang="nb-NO" sz="1400" dirty="0">
              <a:solidFill>
                <a:prstClr val="black"/>
              </a:solidFill>
            </a:endParaRPr>
          </a:p>
        </p:txBody>
      </p:sp>
      <p:sp>
        <p:nvSpPr>
          <p:cNvPr id="24" name="Rektangel 23"/>
          <p:cNvSpPr/>
          <p:nvPr/>
        </p:nvSpPr>
        <p:spPr>
          <a:xfrm>
            <a:off x="1231646" y="3141164"/>
            <a:ext cx="68047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1 februari - FUB startar tillsammans med Per Liljeroos,  Unik Försäkring med Codan som försäkringsgivare</a:t>
            </a:r>
            <a:endParaRPr lang="nb-NO" sz="1400" dirty="0">
              <a:solidFill>
                <a:prstClr val="black"/>
              </a:solidFill>
            </a:endParaRPr>
          </a:p>
        </p:txBody>
      </p:sp>
      <p:sp>
        <p:nvSpPr>
          <p:cNvPr id="26" name="Rektangel 25"/>
          <p:cNvSpPr/>
          <p:nvPr/>
        </p:nvSpPr>
        <p:spPr>
          <a:xfrm>
            <a:off x="1233433" y="3937633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Totalt är 14 förbund är nu anslutna till Unik Försäkring, varav 4 förbund  hittills endast med organisation och gruppolycksfallsförsäkring</a:t>
            </a:r>
          </a:p>
        </p:txBody>
      </p:sp>
      <p:pic>
        <p:nvPicPr>
          <p:cNvPr id="2050" name="Picture 2" descr="http://www.unikforsakring.se/images/logos/fub_logo_2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6709" y="5684299"/>
            <a:ext cx="1537948" cy="360040"/>
          </a:xfrm>
          <a:prstGeom prst="rect">
            <a:avLst/>
          </a:prstGeom>
          <a:noFill/>
        </p:spPr>
      </p:pic>
      <p:pic>
        <p:nvPicPr>
          <p:cNvPr id="2052" name="Picture 4" descr="http://www.unikforsakring.se/images/logos/rbu-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55083" y="5879117"/>
            <a:ext cx="1584176" cy="406683"/>
          </a:xfrm>
          <a:prstGeom prst="rect">
            <a:avLst/>
          </a:prstGeom>
          <a:noFill/>
        </p:spPr>
      </p:pic>
      <p:pic>
        <p:nvPicPr>
          <p:cNvPr id="2054" name="Picture 6" descr="http://www.unikforsakring.se/images/logos/hjartebarn-log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25747" y="6422904"/>
            <a:ext cx="828092" cy="302224"/>
          </a:xfrm>
          <a:prstGeom prst="rect">
            <a:avLst/>
          </a:prstGeom>
          <a:noFill/>
        </p:spPr>
      </p:pic>
      <p:pic>
        <p:nvPicPr>
          <p:cNvPr id="2056" name="Picture 8" descr="http://www.unikforsakring.se/images/logos/hjarnkraft-log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17256" y="6459584"/>
            <a:ext cx="1404156" cy="330082"/>
          </a:xfrm>
          <a:prstGeom prst="rect">
            <a:avLst/>
          </a:prstGeom>
          <a:noFill/>
        </p:spPr>
      </p:pic>
      <p:pic>
        <p:nvPicPr>
          <p:cNvPr id="2058" name="Picture 10" descr="http://www.unikforsakring.se/images/autism-re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84165" y="6371519"/>
            <a:ext cx="648072" cy="437449"/>
          </a:xfrm>
          <a:prstGeom prst="rect">
            <a:avLst/>
          </a:prstGeom>
          <a:noFill/>
        </p:spPr>
      </p:pic>
      <p:pic>
        <p:nvPicPr>
          <p:cNvPr id="27" name="Picture 4" descr="Personskadeförbundet RTP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46025" y="6157549"/>
            <a:ext cx="1307889" cy="648000"/>
          </a:xfrm>
          <a:prstGeom prst="rect">
            <a:avLst/>
          </a:prstGeom>
          <a:noFill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952" y="6005505"/>
            <a:ext cx="856350" cy="3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33" y="6326935"/>
            <a:ext cx="837000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208333" y="35654"/>
            <a:ext cx="1775327" cy="11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Synskadades Riksförbund  - tillbaka till startsida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590" y="5906967"/>
            <a:ext cx="1342372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Rak 30"/>
          <p:cNvCxnSpPr/>
          <p:nvPr/>
        </p:nvCxnSpPr>
        <p:spPr>
          <a:xfrm>
            <a:off x="4413" y="4653136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ktangel 32"/>
          <p:cNvSpPr/>
          <p:nvPr/>
        </p:nvSpPr>
        <p:spPr>
          <a:xfrm>
            <a:off x="1253580" y="5427910"/>
            <a:ext cx="6804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 </a:t>
            </a:r>
            <a:endParaRPr lang="nb-NO" sz="1400" dirty="0">
              <a:solidFill>
                <a:prstClr val="black"/>
              </a:solidFill>
            </a:endParaRPr>
          </a:p>
        </p:txBody>
      </p:sp>
      <p:sp>
        <p:nvSpPr>
          <p:cNvPr id="34" name="Rektangel 33"/>
          <p:cNvSpPr/>
          <p:nvPr/>
        </p:nvSpPr>
        <p:spPr>
          <a:xfrm>
            <a:off x="1222285" y="4744849"/>
            <a:ext cx="6804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Första kollektivavtalet, ny olycksfallsförsäkring, för alla medlemmar i Parkinson förbundet .</a:t>
            </a:r>
            <a:endParaRPr lang="nb-NO" sz="1400" dirty="0">
              <a:solidFill>
                <a:prstClr val="black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744" y="5949695"/>
            <a:ext cx="868662" cy="684000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3" y="6505944"/>
            <a:ext cx="840000" cy="252000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955" y="6401128"/>
            <a:ext cx="869685" cy="324000"/>
          </a:xfrm>
          <a:prstGeom prst="rect">
            <a:avLst/>
          </a:prstGeom>
        </p:spPr>
      </p:pic>
      <p:sp>
        <p:nvSpPr>
          <p:cNvPr id="36" name="textruta 35"/>
          <p:cNvSpPr txBox="1"/>
          <p:nvPr/>
        </p:nvSpPr>
        <p:spPr>
          <a:xfrm>
            <a:off x="132781" y="4714472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2015</a:t>
            </a:r>
            <a:endParaRPr lang="nb-NO" sz="1200" dirty="0">
              <a:solidFill>
                <a:prstClr val="black"/>
              </a:solidFill>
            </a:endParaRPr>
          </a:p>
        </p:txBody>
      </p:sp>
      <p:cxnSp>
        <p:nvCxnSpPr>
          <p:cNvPr id="37" name="Rak 30">
            <a:extLst>
              <a:ext uri="{FF2B5EF4-FFF2-40B4-BE49-F238E27FC236}">
                <a16:creationId xmlns:a16="http://schemas.microsoft.com/office/drawing/2014/main" id="{37F1F2DA-EA6F-4C4B-B9D7-8E4F43EA0E33}"/>
              </a:ext>
            </a:extLst>
          </p:cNvPr>
          <p:cNvCxnSpPr>
            <a:cxnSpLocks/>
          </p:cNvCxnSpPr>
          <p:nvPr/>
        </p:nvCxnSpPr>
        <p:spPr>
          <a:xfrm>
            <a:off x="-42146" y="5539235"/>
            <a:ext cx="84753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ruta 37">
            <a:extLst>
              <a:ext uri="{FF2B5EF4-FFF2-40B4-BE49-F238E27FC236}">
                <a16:creationId xmlns:a16="http://schemas.microsoft.com/office/drawing/2014/main" id="{7233E5E0-9CC6-4A0C-B890-30AA85C861FF}"/>
              </a:ext>
            </a:extLst>
          </p:cNvPr>
          <p:cNvSpPr txBox="1"/>
          <p:nvPr/>
        </p:nvSpPr>
        <p:spPr>
          <a:xfrm>
            <a:off x="98058" y="5577402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2023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49AFD771-7557-408E-B117-8851D0F35FEB}"/>
              </a:ext>
            </a:extLst>
          </p:cNvPr>
          <p:cNvSpPr/>
          <p:nvPr/>
        </p:nvSpPr>
        <p:spPr>
          <a:xfrm>
            <a:off x="1239036" y="5511480"/>
            <a:ext cx="68047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</a:rPr>
              <a:t>Unik Försäkring går upp i FUAB</a:t>
            </a:r>
            <a:endParaRPr lang="nb-NO" sz="1400" dirty="0">
              <a:solidFill>
                <a:prstClr val="black"/>
              </a:solidFill>
            </a:endParaRPr>
          </a:p>
        </p:txBody>
      </p:sp>
      <p:cxnSp>
        <p:nvCxnSpPr>
          <p:cNvPr id="40" name="Rak 30">
            <a:extLst>
              <a:ext uri="{FF2B5EF4-FFF2-40B4-BE49-F238E27FC236}">
                <a16:creationId xmlns:a16="http://schemas.microsoft.com/office/drawing/2014/main" id="{305485F6-F08E-4042-82DD-D785C2F9CB9F}"/>
              </a:ext>
            </a:extLst>
          </p:cNvPr>
          <p:cNvCxnSpPr/>
          <p:nvPr/>
        </p:nvCxnSpPr>
        <p:spPr>
          <a:xfrm>
            <a:off x="25353" y="5899275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9E1A20F-4763-45BE-8A67-89E1B4F7BD70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963" y="5961800"/>
            <a:ext cx="1567787" cy="324000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A19B36CC-FF2F-44DB-9C72-0E270E9319B7}"/>
              </a:ext>
            </a:extLst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8" r="83720"/>
          <a:stretch/>
        </p:blipFill>
        <p:spPr>
          <a:xfrm>
            <a:off x="4371430" y="5822376"/>
            <a:ext cx="566588" cy="468000"/>
          </a:xfrm>
          <a:prstGeom prst="rect">
            <a:avLst/>
          </a:prstGeom>
        </p:spPr>
      </p:pic>
      <p:cxnSp>
        <p:nvCxnSpPr>
          <p:cNvPr id="9" name="Rak 30">
            <a:extLst>
              <a:ext uri="{FF2B5EF4-FFF2-40B4-BE49-F238E27FC236}">
                <a16:creationId xmlns:a16="http://schemas.microsoft.com/office/drawing/2014/main" id="{05CF9DDC-96E2-B3D7-5590-DA114B86B2C8}"/>
              </a:ext>
            </a:extLst>
          </p:cNvPr>
          <p:cNvCxnSpPr/>
          <p:nvPr/>
        </p:nvCxnSpPr>
        <p:spPr>
          <a:xfrm>
            <a:off x="-18510" y="5085184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Rak 15">
            <a:extLst>
              <a:ext uri="{FF2B5EF4-FFF2-40B4-BE49-F238E27FC236}">
                <a16:creationId xmlns:a16="http://schemas.microsoft.com/office/drawing/2014/main" id="{3F719153-A1B9-21B2-107E-FB8A1C01FCA6}"/>
              </a:ext>
            </a:extLst>
          </p:cNvPr>
          <p:cNvCxnSpPr/>
          <p:nvPr/>
        </p:nvCxnSpPr>
        <p:spPr>
          <a:xfrm>
            <a:off x="-42146" y="4041068"/>
            <a:ext cx="8280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" name="textruta 2050">
            <a:extLst>
              <a:ext uri="{FF2B5EF4-FFF2-40B4-BE49-F238E27FC236}">
                <a16:creationId xmlns:a16="http://schemas.microsoft.com/office/drawing/2014/main" id="{B760E69F-133F-3372-4D00-B4718DF6FA79}"/>
              </a:ext>
            </a:extLst>
          </p:cNvPr>
          <p:cNvSpPr txBox="1"/>
          <p:nvPr/>
        </p:nvSpPr>
        <p:spPr>
          <a:xfrm>
            <a:off x="141389" y="3657541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prstClr val="black"/>
                </a:solidFill>
              </a:rPr>
              <a:t>2010</a:t>
            </a:r>
            <a:endParaRPr lang="nb-NO" sz="1200" dirty="0">
              <a:solidFill>
                <a:prstClr val="black"/>
              </a:solidFill>
            </a:endParaRPr>
          </a:p>
        </p:txBody>
      </p:sp>
      <p:sp>
        <p:nvSpPr>
          <p:cNvPr id="2053" name="Rektangel 2052">
            <a:extLst>
              <a:ext uri="{FF2B5EF4-FFF2-40B4-BE49-F238E27FC236}">
                <a16:creationId xmlns:a16="http://schemas.microsoft.com/office/drawing/2014/main" id="{DF7D6B57-7D3C-27AA-5E2D-26923FD71A92}"/>
              </a:ext>
            </a:extLst>
          </p:cNvPr>
          <p:cNvSpPr/>
          <p:nvPr/>
        </p:nvSpPr>
        <p:spPr>
          <a:xfrm>
            <a:off x="1251566" y="3661689"/>
            <a:ext cx="69372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1 oktober Ny försäkringsgivare </a:t>
            </a:r>
            <a:r>
              <a:rPr lang="sv-SE" sz="1400" dirty="0" err="1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if</a:t>
            </a:r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… via </a:t>
            </a:r>
            <a:r>
              <a:rPr lang="sv-SE" sz="1400" dirty="0" err="1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watercircles</a:t>
            </a:r>
            <a:r>
              <a:rPr lang="sv-SE" sz="1400" dirty="0">
                <a:solidFill>
                  <a:prstClr val="black"/>
                </a:solidFill>
                <a:ea typeface="Verdana" pitchFamily="34" charset="0"/>
                <a:cs typeface="Verdana" pitchFamily="34" charset="0"/>
              </a:rPr>
              <a:t>.</a:t>
            </a:r>
            <a:endParaRPr lang="nb-NO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82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k 6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411510" y="407899"/>
            <a:ext cx="4896544" cy="461665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white"/>
                </a:solidFill>
                <a:latin typeface="Calibri"/>
              </a:rPr>
              <a:t>Om Unik Försäkring</a:t>
            </a:r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717" y="17153"/>
            <a:ext cx="1801771" cy="113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50A0720B-A1BD-274F-B697-144481871CDD}"/>
              </a:ext>
            </a:extLst>
          </p:cNvPr>
          <p:cNvSpPr txBox="1"/>
          <p:nvPr/>
        </p:nvSpPr>
        <p:spPr>
          <a:xfrm>
            <a:off x="431540" y="2420888"/>
            <a:ext cx="828092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En svenska försäkringsdistributör - förmedlare med huvudsaklig fokus på alla typer av gruppförsäkringar för organisationer och företag i Norden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Erbjuder tjänster för försäljning, marknadsföring, administration, kundservice och har eget systemstöd för hantering av gruppförsäkringar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Tillhandahåller även skadereglering inom vissa områden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Samarbete med drygt 50 partners med ca 70 000 gruppförsäkringar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2139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k 6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445684" y="399586"/>
            <a:ext cx="6624736" cy="46166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nb-NO" sz="2400" b="1" dirty="0">
                <a:solidFill>
                  <a:schemeClr val="bg1"/>
                </a:solidFill>
              </a:rPr>
              <a:t>Vilka försäkringar erbjuder Unik Försäkring idag?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653453" y="1448780"/>
            <a:ext cx="828092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u="sng" dirty="0">
                <a:ea typeface="Verdana" pitchFamily="34" charset="0"/>
                <a:cs typeface="Verdana" pitchFamily="34" charset="0"/>
              </a:rPr>
              <a:t>Privata sakförsäkringar</a:t>
            </a:r>
          </a:p>
          <a:p>
            <a:pPr>
              <a:buFont typeface="Arial" pitchFamily="34" charset="0"/>
              <a:buChar char="•"/>
            </a:pPr>
            <a:endParaRPr lang="sv-SE" dirty="0"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</a:t>
            </a:r>
            <a:r>
              <a:rPr lang="sv-SE" sz="1600" dirty="0" err="1">
                <a:ea typeface="Verdana" pitchFamily="34" charset="0"/>
                <a:cs typeface="Verdana" pitchFamily="34" charset="0"/>
              </a:rPr>
              <a:t>HemExtra</a:t>
            </a:r>
            <a:endParaRPr lang="sv-SE" sz="1600" dirty="0"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Olycksfall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Hemförsäkring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Bilförsäkring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Villaförsäkring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Fritidshusförsäkring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Husbilsförsäkring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Husvagnsförsäkring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Släpvagnsförsäkring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>
                <a:ea typeface="Verdana" pitchFamily="34" charset="0"/>
                <a:cs typeface="Verdana" pitchFamily="34" charset="0"/>
              </a:rPr>
              <a:t> Båtförsäkring</a:t>
            </a:r>
          </a:p>
          <a:p>
            <a:pPr lvl="6">
              <a:lnSpc>
                <a:spcPct val="150000"/>
              </a:lnSpc>
            </a:pPr>
            <a:endParaRPr lang="sv-SE" sz="1600" dirty="0">
              <a:ea typeface="Verdana" pitchFamily="34" charset="0"/>
              <a:cs typeface="Verdana" pitchFamily="34" charset="0"/>
            </a:endParaRPr>
          </a:p>
          <a:p>
            <a:pPr lvl="6">
              <a:lnSpc>
                <a:spcPct val="150000"/>
              </a:lnSpc>
            </a:pPr>
            <a:endParaRPr lang="sv-SE" sz="1600" dirty="0">
              <a:ea typeface="Verdana" pitchFamily="34" charset="0"/>
              <a:cs typeface="Verdana" pitchFamily="34" charset="0"/>
            </a:endParaRPr>
          </a:p>
          <a:p>
            <a:endParaRPr lang="sv-SE" dirty="0"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v-SE" dirty="0"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v-SE" dirty="0"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endParaRPr lang="sv-SE" dirty="0">
              <a:ea typeface="Verdana" pitchFamily="34" charset="0"/>
              <a:cs typeface="Verdana" pitchFamily="34" charset="0"/>
            </a:endParaRPr>
          </a:p>
          <a:p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4572000" y="1376772"/>
            <a:ext cx="4572000" cy="31547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2200" u="sng" dirty="0"/>
              <a:t>Övriga försäkringar</a:t>
            </a:r>
          </a:p>
          <a:p>
            <a:endParaRPr lang="sv-SE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dirty="0"/>
              <a:t> </a:t>
            </a:r>
            <a:r>
              <a:rPr lang="sv-SE" sz="1600" dirty="0"/>
              <a:t>Organisationsförsäkring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/>
              <a:t> Gruppförsäkringar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/>
              <a:t> Fastighetsförsäkringar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/>
              <a:t> Reseförsäkringar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sv-SE" sz="1600" dirty="0"/>
              <a:t> Företagsmotor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8000" y="72419"/>
            <a:ext cx="1775327" cy="11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k 6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409220" y="202161"/>
            <a:ext cx="6751207" cy="830997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2400" dirty="0">
                <a:solidFill>
                  <a:schemeClr val="bg1"/>
                </a:solidFill>
              </a:rPr>
              <a:t>UNIK Försäkring – produktgenomgång, några fördelar!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717" y="17153"/>
            <a:ext cx="1801771" cy="113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7E78303E-81EF-7445-A4E5-441B3D2B10E7}"/>
              </a:ext>
            </a:extLst>
          </p:cNvPr>
          <p:cNvSpPr txBox="1"/>
          <p:nvPr/>
        </p:nvSpPr>
        <p:spPr>
          <a:xfrm>
            <a:off x="409220" y="1305685"/>
            <a:ext cx="8555268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/>
              <a:t>För medlemmar och dess familjer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Hem, villa/fritidshus, bil, båt </a:t>
            </a:r>
            <a:r>
              <a:rPr lang="sv-SE" sz="1400" dirty="0" err="1"/>
              <a:t>etc</a:t>
            </a:r>
            <a:endParaRPr lang="sv-SE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Rabatt och prismatchning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Täcker stöld även om du glömt att låsa dörren till ditt boende eller lånat ut nyckeln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Cykel ersättning upp till 100 000 kr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Endast 300 kr självrisk på syn- och hörselskadehjälpmedel (t.ex. glasögon, hörapparat, elrullstol). Inklusive utprovning och tester av nya hjälpmedel p.g.a. skadan.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Reseförsäkringen gäller i hela världen under 45 dagar.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Hjälpmedel (t.ex. rullstol, permobil, </a:t>
            </a:r>
            <a:r>
              <a:rPr lang="sv-SE" sz="1400" dirty="0" err="1"/>
              <a:t>daisy</a:t>
            </a:r>
            <a:r>
              <a:rPr lang="sv-SE" sz="1400" dirty="0"/>
              <a:t> skrivare) är försäkrade för upp till 200 000 kr.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Rättskyddet gäller även för överklagande av ett LSS ärende.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Rättsskyddet täcker överklagande för ärenden mot försäkringskassan gällande avslag för sjukskrivning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Tilläggsförsäkringen bl.a. </a:t>
            </a:r>
            <a:r>
              <a:rPr lang="sv-SE" sz="1400" dirty="0" err="1"/>
              <a:t>Resextra</a:t>
            </a:r>
            <a:r>
              <a:rPr lang="sv-SE" sz="1400" dirty="0"/>
              <a:t> (inkl. Avbeställningsskydd, Ersättningsresa, Försening) gäller även för familjemedlemmar bosatta på annan adress. Från 1 juni gäller även avbeställningsskyddet om ledsagare, tolkar mm inte kan medfölja och man måste avbeställa resan.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Ansvarsförsäkringen täcker skador för egenvård i hemmet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400" dirty="0"/>
              <a:t>Olycksfallsförsäkring, ingen åldersnedtrappning, ingen hälsoprövning, alla olycksfall klassas som oförutsedd händelse!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Bilförsäkring</a:t>
            </a:r>
            <a:r>
              <a:rPr lang="sv-SE" sz="1400" dirty="0"/>
              <a:t>, inget premie påslag för anpassade bilar.</a:t>
            </a:r>
          </a:p>
          <a:p>
            <a:endParaRPr lang="sv-SE" sz="1400" dirty="0"/>
          </a:p>
          <a:p>
            <a:r>
              <a:rPr lang="sv-SE" sz="1400" b="1" dirty="0"/>
              <a:t>För Förbunden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Företagsförsäkring för förbundet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Kollektiv Olycksfallsförsäkring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Styrelseansvarsförsäkring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Förmögenhetsbrott</a:t>
            </a:r>
          </a:p>
          <a:p>
            <a:endParaRPr lang="sv-SE" sz="1400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706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Rak 6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/>
          <p:cNvSpPr txBox="1"/>
          <p:nvPr/>
        </p:nvSpPr>
        <p:spPr>
          <a:xfrm>
            <a:off x="411510" y="407899"/>
            <a:ext cx="5528642" cy="461665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Produkter vi kan erbjuda!</a:t>
            </a:r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717" y="17153"/>
            <a:ext cx="1801771" cy="113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7E78303E-81EF-7445-A4E5-441B3D2B10E7}"/>
              </a:ext>
            </a:extLst>
          </p:cNvPr>
          <p:cNvSpPr txBox="1"/>
          <p:nvPr/>
        </p:nvSpPr>
        <p:spPr>
          <a:xfrm>
            <a:off x="411510" y="1523941"/>
            <a:ext cx="740085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2000" dirty="0"/>
              <a:t>Juristförsäkring/ inklusive rådgivning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2000" dirty="0"/>
              <a:t>Trygghetsförsäkring, vid arbetslöshet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2000" dirty="0"/>
              <a:t>Personförsäkringar genom livets alla åldrar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2000" dirty="0"/>
              <a:t>Självriskelimineringar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2000" dirty="0"/>
              <a:t>Psykologtjänster – i samarbete med </a:t>
            </a:r>
            <a:r>
              <a:rPr lang="sv-SE" sz="2000" dirty="0" err="1"/>
              <a:t>Mindler</a:t>
            </a:r>
            <a:endParaRPr lang="sv-SE" sz="2000" dirty="0"/>
          </a:p>
          <a:p>
            <a:pPr lvl="2"/>
            <a:endParaRPr lang="sv-SE" sz="2000" dirty="0"/>
          </a:p>
          <a:p>
            <a:pPr lvl="2"/>
            <a:r>
              <a:rPr lang="sv-SE" sz="2000" dirty="0"/>
              <a:t>Finns det sedan andra önskemål som era medlemmar kan efterfråga så kan vi även titta på det.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3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F62FEAE-2547-FA3E-BB77-75813593F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9631" y="2787"/>
            <a:ext cx="9883261" cy="6984000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CCB709D3-7997-192B-A021-2ED252104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5382" y="-63000"/>
            <a:ext cx="1801771" cy="113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39FD0B16-46F5-B04A-E42A-147308BD019E}"/>
              </a:ext>
            </a:extLst>
          </p:cNvPr>
          <p:cNvSpPr txBox="1"/>
          <p:nvPr/>
        </p:nvSpPr>
        <p:spPr>
          <a:xfrm>
            <a:off x="719572" y="4113076"/>
            <a:ext cx="75074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highlight>
                  <a:srgbClr val="F7F7F7"/>
                </a:highlight>
              </a:rPr>
              <a:t>Under perioden 11 mars till 30 april erbjuder vi alla som ringer in och uppger att de är medlemmar, rabatt på valfri försäkring med 50%</a:t>
            </a:r>
          </a:p>
          <a:p>
            <a:pPr algn="ctr"/>
            <a:endParaRPr lang="sv-SE" sz="2400" dirty="0">
              <a:highlight>
                <a:srgbClr val="F7F7F7"/>
              </a:highlight>
            </a:endParaRPr>
          </a:p>
          <a:p>
            <a:pPr algn="ctr"/>
            <a:r>
              <a:rPr lang="sv-SE" sz="2400" dirty="0" err="1">
                <a:highlight>
                  <a:srgbClr val="F7F7F7"/>
                </a:highlight>
              </a:rPr>
              <a:t>www.unikforsakring.se</a:t>
            </a:r>
            <a:endParaRPr lang="sv-SE" sz="2400" dirty="0">
              <a:highlight>
                <a:srgbClr val="F7F7F7"/>
              </a:highlight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A5F7609-D576-25C6-C2E4-A87E8C540217}"/>
              </a:ext>
            </a:extLst>
          </p:cNvPr>
          <p:cNvSpPr txBox="1"/>
          <p:nvPr/>
        </p:nvSpPr>
        <p:spPr>
          <a:xfrm>
            <a:off x="-252536" y="241701"/>
            <a:ext cx="7793608" cy="523220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chemeClr val="bg1"/>
                </a:solidFill>
              </a:rPr>
              <a:t>Erbjudande för medlemmar hos FUB Södra Dalarna</a:t>
            </a:r>
          </a:p>
        </p:txBody>
      </p:sp>
    </p:spTree>
    <p:extLst>
      <p:ext uri="{BB962C8B-B14F-4D97-AF65-F5344CB8AC3E}">
        <p14:creationId xmlns:p14="http://schemas.microsoft.com/office/powerpoint/2010/main" val="20741640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601</Words>
  <Application>Microsoft Macintosh PowerPoint</Application>
  <PresentationFormat>Bildspel på skärmen (4:3)</PresentationFormat>
  <Paragraphs>99</Paragraphs>
  <Slides>8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Verdana</vt:lpstr>
      <vt:lpstr>1_Office-tema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Jørn Allan</dc:creator>
  <cp:lastModifiedBy>Per Liljeroos</cp:lastModifiedBy>
  <cp:revision>1146</cp:revision>
  <cp:lastPrinted>2024-03-06T12:37:40Z</cp:lastPrinted>
  <dcterms:created xsi:type="dcterms:W3CDTF">2010-04-20T15:40:54Z</dcterms:created>
  <dcterms:modified xsi:type="dcterms:W3CDTF">2024-03-11T09:43:31Z</dcterms:modified>
</cp:coreProperties>
</file>