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378C2"/>
    <a:srgbClr val="427559"/>
    <a:srgbClr val="DD951B"/>
    <a:srgbClr val="954B97"/>
    <a:srgbClr val="C10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ka Hartshorne" userId="87285e21-de65-4466-9ce7-153db768b8ed" providerId="ADAL" clId="{3CEF85C2-2570-4718-A7DB-7283E1FD0E24}"/>
    <pc:docChg chg="undo custSel addSld delSld modSld">
      <pc:chgData name="Rebecka Hartshorne" userId="87285e21-de65-4466-9ce7-153db768b8ed" providerId="ADAL" clId="{3CEF85C2-2570-4718-A7DB-7283E1FD0E24}" dt="2026-02-11T12:31:44.624" v="1570" actId="1076"/>
      <pc:docMkLst>
        <pc:docMk/>
      </pc:docMkLst>
      <pc:sldChg chg="modSp mod">
        <pc:chgData name="Rebecka Hartshorne" userId="87285e21-de65-4466-9ce7-153db768b8ed" providerId="ADAL" clId="{3CEF85C2-2570-4718-A7DB-7283E1FD0E24}" dt="2026-01-22T10:13:55.944" v="12" actId="14100"/>
        <pc:sldMkLst>
          <pc:docMk/>
          <pc:sldMk cId="2623909280" sldId="256"/>
        </pc:sldMkLst>
        <pc:spChg chg="mod">
          <ac:chgData name="Rebecka Hartshorne" userId="87285e21-de65-4466-9ce7-153db768b8ed" providerId="ADAL" clId="{3CEF85C2-2570-4718-A7DB-7283E1FD0E24}" dt="2026-01-22T10:13:55.944" v="12" actId="14100"/>
          <ac:spMkLst>
            <pc:docMk/>
            <pc:sldMk cId="2623909280" sldId="256"/>
            <ac:spMk id="8" creationId="{CA11B900-F9F7-CFA6-C7C6-35EF780AB3AA}"/>
          </ac:spMkLst>
        </pc:spChg>
      </pc:sldChg>
      <pc:sldChg chg="modSp mod">
        <pc:chgData name="Rebecka Hartshorne" userId="87285e21-de65-4466-9ce7-153db768b8ed" providerId="ADAL" clId="{3CEF85C2-2570-4718-A7DB-7283E1FD0E24}" dt="2026-01-22T10:14:34.361" v="20" actId="20577"/>
        <pc:sldMkLst>
          <pc:docMk/>
          <pc:sldMk cId="3407014829" sldId="257"/>
        </pc:sldMkLst>
        <pc:spChg chg="mod">
          <ac:chgData name="Rebecka Hartshorne" userId="87285e21-de65-4466-9ce7-153db768b8ed" providerId="ADAL" clId="{3CEF85C2-2570-4718-A7DB-7283E1FD0E24}" dt="2026-01-22T10:14:34.361" v="20" actId="20577"/>
          <ac:spMkLst>
            <pc:docMk/>
            <pc:sldMk cId="3407014829" sldId="257"/>
            <ac:spMk id="3" creationId="{1B61FD1D-49ED-58AD-595B-8E3B0B035764}"/>
          </ac:spMkLst>
        </pc:spChg>
      </pc:sldChg>
      <pc:sldChg chg="modSp mod">
        <pc:chgData name="Rebecka Hartshorne" userId="87285e21-de65-4466-9ce7-153db768b8ed" providerId="ADAL" clId="{3CEF85C2-2570-4718-A7DB-7283E1FD0E24}" dt="2026-01-22T10:17:55.322" v="494" actId="20577"/>
        <pc:sldMkLst>
          <pc:docMk/>
          <pc:sldMk cId="1324124682" sldId="258"/>
        </pc:sldMkLst>
        <pc:spChg chg="mod">
          <ac:chgData name="Rebecka Hartshorne" userId="87285e21-de65-4466-9ce7-153db768b8ed" providerId="ADAL" clId="{3CEF85C2-2570-4718-A7DB-7283E1FD0E24}" dt="2026-01-22T10:17:55.322" v="494" actId="20577"/>
          <ac:spMkLst>
            <pc:docMk/>
            <pc:sldMk cId="1324124682" sldId="258"/>
            <ac:spMk id="3" creationId="{03F22073-6C59-E072-CE86-032DF75C8AC3}"/>
          </ac:spMkLst>
        </pc:spChg>
      </pc:sldChg>
      <pc:sldChg chg="modSp mod">
        <pc:chgData name="Rebecka Hartshorne" userId="87285e21-de65-4466-9ce7-153db768b8ed" providerId="ADAL" clId="{3CEF85C2-2570-4718-A7DB-7283E1FD0E24}" dt="2026-01-22T10:19:36.739" v="775" actId="20577"/>
        <pc:sldMkLst>
          <pc:docMk/>
          <pc:sldMk cId="1179707720" sldId="260"/>
        </pc:sldMkLst>
        <pc:spChg chg="mod">
          <ac:chgData name="Rebecka Hartshorne" userId="87285e21-de65-4466-9ce7-153db768b8ed" providerId="ADAL" clId="{3CEF85C2-2570-4718-A7DB-7283E1FD0E24}" dt="2026-01-22T10:19:36.739" v="775" actId="20577"/>
          <ac:spMkLst>
            <pc:docMk/>
            <pc:sldMk cId="1179707720" sldId="260"/>
            <ac:spMk id="3" creationId="{CAD5914B-8861-C556-B62E-5959D011F004}"/>
          </ac:spMkLst>
        </pc:spChg>
      </pc:sldChg>
      <pc:sldChg chg="modSp mod">
        <pc:chgData name="Rebecka Hartshorne" userId="87285e21-de65-4466-9ce7-153db768b8ed" providerId="ADAL" clId="{3CEF85C2-2570-4718-A7DB-7283E1FD0E24}" dt="2026-01-22T10:20:24.490" v="781" actId="20577"/>
        <pc:sldMkLst>
          <pc:docMk/>
          <pc:sldMk cId="2891373849" sldId="262"/>
        </pc:sldMkLst>
        <pc:spChg chg="mod">
          <ac:chgData name="Rebecka Hartshorne" userId="87285e21-de65-4466-9ce7-153db768b8ed" providerId="ADAL" clId="{3CEF85C2-2570-4718-A7DB-7283E1FD0E24}" dt="2026-01-22T10:20:24.490" v="781" actId="20577"/>
          <ac:spMkLst>
            <pc:docMk/>
            <pc:sldMk cId="2891373849" sldId="262"/>
            <ac:spMk id="3" creationId="{12E8F859-30B0-AF52-DD6C-74DED72E62B0}"/>
          </ac:spMkLst>
        </pc:spChg>
      </pc:sldChg>
      <pc:sldChg chg="modSp mod">
        <pc:chgData name="Rebecka Hartshorne" userId="87285e21-de65-4466-9ce7-153db768b8ed" providerId="ADAL" clId="{3CEF85C2-2570-4718-A7DB-7283E1FD0E24}" dt="2026-01-22T10:20:54.524" v="784" actId="1076"/>
        <pc:sldMkLst>
          <pc:docMk/>
          <pc:sldMk cId="235154886" sldId="263"/>
        </pc:sldMkLst>
        <pc:spChg chg="mod">
          <ac:chgData name="Rebecka Hartshorne" userId="87285e21-de65-4466-9ce7-153db768b8ed" providerId="ADAL" clId="{3CEF85C2-2570-4718-A7DB-7283E1FD0E24}" dt="2026-01-22T10:20:54.524" v="784" actId="1076"/>
          <ac:spMkLst>
            <pc:docMk/>
            <pc:sldMk cId="235154886" sldId="263"/>
            <ac:spMk id="13" creationId="{496D0B28-1B46-096D-ED3F-A041FF1759B5}"/>
          </ac:spMkLst>
        </pc:spChg>
        <pc:spChg chg="mod">
          <ac:chgData name="Rebecka Hartshorne" userId="87285e21-de65-4466-9ce7-153db768b8ed" providerId="ADAL" clId="{3CEF85C2-2570-4718-A7DB-7283E1FD0E24}" dt="2026-01-22T10:20:50.162" v="783" actId="404"/>
          <ac:spMkLst>
            <pc:docMk/>
            <pc:sldMk cId="235154886" sldId="263"/>
            <ac:spMk id="16" creationId="{49468845-E08B-9391-2D9D-83C6B4CDA689}"/>
          </ac:spMkLst>
        </pc:spChg>
      </pc:sldChg>
      <pc:sldChg chg="add del">
        <pc:chgData name="Rebecka Hartshorne" userId="87285e21-de65-4466-9ce7-153db768b8ed" providerId="ADAL" clId="{3CEF85C2-2570-4718-A7DB-7283E1FD0E24}" dt="2026-01-22T10:21:30.407" v="793" actId="2696"/>
        <pc:sldMkLst>
          <pc:docMk/>
          <pc:sldMk cId="2183378826" sldId="264"/>
        </pc:sldMkLst>
      </pc:sldChg>
      <pc:sldChg chg="modSp del mod">
        <pc:chgData name="Rebecka Hartshorne" userId="87285e21-de65-4466-9ce7-153db768b8ed" providerId="ADAL" clId="{3CEF85C2-2570-4718-A7DB-7283E1FD0E24}" dt="2026-02-11T11:48:20.277" v="1437" actId="47"/>
        <pc:sldMkLst>
          <pc:docMk/>
          <pc:sldMk cId="2457646216" sldId="266"/>
        </pc:sldMkLst>
      </pc:sldChg>
      <pc:sldChg chg="addSp delSp modSp add mod">
        <pc:chgData name="Rebecka Hartshorne" userId="87285e21-de65-4466-9ce7-153db768b8ed" providerId="ADAL" clId="{3CEF85C2-2570-4718-A7DB-7283E1FD0E24}" dt="2026-02-11T12:31:44.624" v="1570" actId="1076"/>
        <pc:sldMkLst>
          <pc:docMk/>
          <pc:sldMk cId="500038559" sldId="267"/>
        </pc:sldMkLst>
        <pc:spChg chg="add mod">
          <ac:chgData name="Rebecka Hartshorne" userId="87285e21-de65-4466-9ce7-153db768b8ed" providerId="ADAL" clId="{3CEF85C2-2570-4718-A7DB-7283E1FD0E24}" dt="2026-02-11T12:31:44.624" v="1570" actId="1076"/>
          <ac:spMkLst>
            <pc:docMk/>
            <pc:sldMk cId="500038559" sldId="267"/>
            <ac:spMk id="3" creationId="{4AFAD996-4E4B-E953-8937-F190AB5F4629}"/>
          </ac:spMkLst>
        </pc:spChg>
        <pc:spChg chg="add mod">
          <ac:chgData name="Rebecka Hartshorne" userId="87285e21-de65-4466-9ce7-153db768b8ed" providerId="ADAL" clId="{3CEF85C2-2570-4718-A7DB-7283E1FD0E24}" dt="2026-01-22T10:24:03.330" v="1428" actId="113"/>
          <ac:spMkLst>
            <pc:docMk/>
            <pc:sldMk cId="500038559" sldId="267"/>
            <ac:spMk id="5" creationId="{966624E3-B357-9532-2899-AD1272C339F4}"/>
          </ac:spMkLst>
        </pc:spChg>
        <pc:spChg chg="mod">
          <ac:chgData name="Rebecka Hartshorne" userId="87285e21-de65-4466-9ce7-153db768b8ed" providerId="ADAL" clId="{3CEF85C2-2570-4718-A7DB-7283E1FD0E24}" dt="2026-01-22T10:24:09.995" v="1436" actId="20577"/>
          <ac:spMkLst>
            <pc:docMk/>
            <pc:sldMk cId="500038559" sldId="267"/>
            <ac:spMk id="6" creationId="{6114E179-14CD-EF27-C6E2-922F50C6B85E}"/>
          </ac:spMkLst>
        </pc:spChg>
        <pc:spChg chg="add mod">
          <ac:chgData name="Rebecka Hartshorne" userId="87285e21-de65-4466-9ce7-153db768b8ed" providerId="ADAL" clId="{3CEF85C2-2570-4718-A7DB-7283E1FD0E24}" dt="2026-01-22T10:24:04.555" v="1429" actId="113"/>
          <ac:spMkLst>
            <pc:docMk/>
            <pc:sldMk cId="500038559" sldId="267"/>
            <ac:spMk id="9" creationId="{F2028631-5B8B-6690-FB92-1B4793F4F2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CD4A-7797-49D9-849E-506AC7E097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C3AE-53AC-404E-9756-E25428715F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34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F725C-707F-F204-39B5-1AD4FD699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158DD37-B26C-7B10-E64B-9633A7C6E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4963134-0927-706B-5B5A-B2E2BDFC8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36AFDC-7CF6-3401-FDCF-6190D3864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3C3AE-53AC-404E-9756-E25428715FC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41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3C3AE-53AC-404E-9756-E25428715FC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86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9C69F-4608-628E-5773-A0719E04E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A631F0-CA08-F3B8-4C61-DAB420C2F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F0598F-AA47-019D-EEE1-7D28EA8B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42D8BA-A49A-213B-2D6F-E787C5BB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885A7C-16B6-FC52-8AC7-89546CDA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20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A6E5B1-9DC8-672C-6D94-46586C7D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9AB37DA-40F7-96B3-9CC9-4F255CF96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256DA8-C0D3-C106-9F89-D6ECC97A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657E16-073B-8F8C-49F3-EDA7DC77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DA2EAB-301D-9F82-A21C-3AC64B1C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87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377671D-3A0F-0551-AA6E-85E0BF611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B910A4E-3ECF-8EB9-AADE-842613149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1C74E2-FB7D-69AF-7C41-EAC81EE8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592A2B-0C77-A671-29B5-AE0150B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9DCD42-D759-38E7-751A-BFF769F3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74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1C0DC7-0254-E0E0-194D-2B5DC6C3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BE66B7-02F8-DE65-5440-A4B1B9174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C3648E-3DA2-A786-F87A-24FB1885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C38A28-B47C-2C82-CB1F-73CD0E02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D06499-6CAD-90AA-5264-5DC79206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5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4BA134-441A-E5FA-EF0F-73619A5F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AD1407-3FE6-D5A6-CB36-541FDCB8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178E96-7D72-573B-A3DA-6D75B2B4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F6BCF3-DEF4-72C4-D5E0-32FBAA11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49FCA4-4553-EB53-1C08-7AB5E472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24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D8BE55-949A-D2E8-7B04-DE286F34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1BF7AD-E30C-D516-8A1A-BB3FF3E5A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D4167E-4913-1A35-1C51-828123142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F2EEF3-0B89-F5AD-7C84-47DB09D7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363352-6999-FC83-FB6A-85B42A52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2C1167-EA83-890E-5003-97600B68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81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A3D336-9F04-6F99-A986-96A4A630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69D8CC-14BE-2271-9CC9-047D3437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F0B50B-E4A8-EBAD-8B3C-E32B2E57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3EDB12-2A4F-EFEA-6005-E9C8A526B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94EFDA6-ECDB-B48F-E2F9-4F5D2FACA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55ED128-56B7-5782-11B7-740E8616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1EC7B6E-DB27-333D-0591-A903FEB5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5114FA-B034-29D2-93D0-962E39D0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55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9BB467-1E8F-F830-70FE-6C9D8A4D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298197-D5D5-48A2-C079-F70F994F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4CE76E-00E2-1CA0-CE0B-A6453683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6C972E-33A3-2086-AC13-C8A598C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3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5DAE2EA-4E95-FE7D-0277-D4D511D4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20E62B3-9F76-CFF2-4193-B9718C34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CEC241-E1F3-3A21-CEDA-509A7A45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06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B5AC73-358E-DA66-263C-96EFFD87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5F3B1E-C670-6698-7E3A-DF815C71B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E3E59A-94CC-C641-7CEB-4BDCD508F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3329D9-B685-E8A8-A853-1E57A21D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389879-5A58-F1AC-3AB2-6F2F127C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A06E8B-B7B8-C823-F9EA-BB2A38C7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36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08400F-2EDD-2EE8-8F91-C35439BE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C23967-1746-49E1-917D-8AD4E3A41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395F42-22AB-8B8D-1420-B399D75DB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28FB2A-5A19-A7E5-7FDD-418E4161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A6869F-4274-1FA4-11A4-51F4563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F4C092-3953-6F38-E04B-56A040D7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76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A419C46-E9B3-D5AD-17E2-2947726B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A171CE-8E5C-0398-B663-A63DD05BF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DA1E1C-4AC3-9C00-1539-25E67550E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C2416-709C-471D-9802-803DF31C0B91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402766-821D-7A82-AA7D-1DAD4C7ED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E8205F-1F7A-602A-0508-1FDD4F62C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B920FB-0C84-48FB-80C5-2A47B6040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67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immi.thor@fub.se" TargetMode="External"/><Relationship Id="rId2" Type="http://schemas.openxmlformats.org/officeDocument/2006/relationships/hyperlink" Target="mailto:rebecka.hartshorne@fub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fub@fub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robot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79C5680-0AFB-CF7B-D17C-793C126214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4B97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F3B80D1-5E7A-986F-0583-A7F861EDB67B}"/>
              </a:ext>
            </a:extLst>
          </p:cNvPr>
          <p:cNvSpPr txBox="1"/>
          <p:nvPr/>
        </p:nvSpPr>
        <p:spPr>
          <a:xfrm>
            <a:off x="1317522" y="2703871"/>
            <a:ext cx="7914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Grafisk manual</a:t>
            </a:r>
          </a:p>
          <a:p>
            <a:r>
              <a:rPr lang="sv-SE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Riksförbundet FUB:s lokalföreningar &amp; länsförbund</a:t>
            </a:r>
          </a:p>
        </p:txBody>
      </p:sp>
      <p:pic>
        <p:nvPicPr>
          <p:cNvPr id="7" name="Bildobjekt 6" descr="En bild som visar Grafik, Teckensnitt, cirkel, logotyp&#10;&#10;AI-genererat innehåll kan vara felaktigt.">
            <a:extLst>
              <a:ext uri="{FF2B5EF4-FFF2-40B4-BE49-F238E27FC236}">
                <a16:creationId xmlns:a16="http://schemas.microsoft.com/office/drawing/2014/main" id="{FEED093F-0275-1B0C-997E-8460DAD8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8" y="648260"/>
            <a:ext cx="1748446" cy="70367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A11B900-F9F7-CFA6-C7C6-35EF780AB3AA}"/>
              </a:ext>
            </a:extLst>
          </p:cNvPr>
          <p:cNvSpPr txBox="1"/>
          <p:nvPr/>
        </p:nvSpPr>
        <p:spPr>
          <a:xfrm>
            <a:off x="571968" y="5447071"/>
            <a:ext cx="235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Januari 2026</a:t>
            </a:r>
          </a:p>
        </p:txBody>
      </p:sp>
    </p:spTree>
    <p:extLst>
      <p:ext uri="{BB962C8B-B14F-4D97-AF65-F5344CB8AC3E}">
        <p14:creationId xmlns:p14="http://schemas.microsoft.com/office/powerpoint/2010/main" val="262390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text, Teckensnitt, Grafik, design&#10;&#10;AI-genererat innehåll kan vara felaktigt.">
            <a:extLst>
              <a:ext uri="{FF2B5EF4-FFF2-40B4-BE49-F238E27FC236}">
                <a16:creationId xmlns:a16="http://schemas.microsoft.com/office/drawing/2014/main" id="{B3ACB9E4-D8CA-5701-C308-6F4A1C6F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9" y="1432087"/>
            <a:ext cx="3481070" cy="4351338"/>
          </a:xfr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36884008-168C-1E05-113E-843256FE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6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Grafiska element – röda linjen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08F88174-0EDD-0C8F-E1C5-70DE792F1A08}"/>
              </a:ext>
            </a:extLst>
          </p:cNvPr>
          <p:cNvCxnSpPr/>
          <p:nvPr/>
        </p:nvCxnSpPr>
        <p:spPr>
          <a:xfrm>
            <a:off x="949234" y="853437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diagram, design&#10;&#10;AI-genererat innehåll kan vara felaktigt.">
            <a:extLst>
              <a:ext uri="{FF2B5EF4-FFF2-40B4-BE49-F238E27FC236}">
                <a16:creationId xmlns:a16="http://schemas.microsoft.com/office/drawing/2014/main" id="{3133F2E2-7C29-AA84-6DBD-949B4B21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26" y="1432086"/>
            <a:ext cx="3481071" cy="4351339"/>
          </a:xfrm>
          <a:prstGeom prst="rect">
            <a:avLst/>
          </a:prstGeom>
        </p:spPr>
      </p:pic>
      <p:sp>
        <p:nvSpPr>
          <p:cNvPr id="10" name="Multiplikationstecken 9">
            <a:extLst>
              <a:ext uri="{FF2B5EF4-FFF2-40B4-BE49-F238E27FC236}">
                <a16:creationId xmlns:a16="http://schemas.microsoft.com/office/drawing/2014/main" id="{5C5DBAEC-3A2C-0BEA-7852-1A3E9A0A6F0D}"/>
              </a:ext>
            </a:extLst>
          </p:cNvPr>
          <p:cNvSpPr/>
          <p:nvPr/>
        </p:nvSpPr>
        <p:spPr>
          <a:xfrm>
            <a:off x="7807842" y="5295504"/>
            <a:ext cx="1606952" cy="156249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Multiplikationstecken 10">
            <a:extLst>
              <a:ext uri="{FF2B5EF4-FFF2-40B4-BE49-F238E27FC236}">
                <a16:creationId xmlns:a16="http://schemas.microsoft.com/office/drawing/2014/main" id="{FF7EDDA0-F79E-4103-7744-5B3215B0087E}"/>
              </a:ext>
            </a:extLst>
          </p:cNvPr>
          <p:cNvSpPr/>
          <p:nvPr/>
        </p:nvSpPr>
        <p:spPr>
          <a:xfrm>
            <a:off x="2063188" y="5295505"/>
            <a:ext cx="1606952" cy="156249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96FD024-0924-5807-7E28-50F9BF8033AE}"/>
              </a:ext>
            </a:extLst>
          </p:cNvPr>
          <p:cNvSpPr txBox="1"/>
          <p:nvPr/>
        </p:nvSpPr>
        <p:spPr>
          <a:xfrm>
            <a:off x="4743450" y="1647825"/>
            <a:ext cx="1628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</a:rPr>
              <a:t>Vad är  fel? </a:t>
            </a:r>
          </a:p>
          <a:p>
            <a:endParaRPr lang="sv-SE" sz="1600" b="1" dirty="0">
              <a:solidFill>
                <a:srgbClr val="FF0000"/>
              </a:solidFill>
            </a:endParaRPr>
          </a:p>
          <a:p>
            <a:r>
              <a:rPr lang="sv-SE" sz="1600" dirty="0"/>
              <a:t>Använd inte FUB:s logga, utan er egen föreningslogga.</a:t>
            </a:r>
          </a:p>
          <a:p>
            <a:endParaRPr lang="sv-SE" sz="1600" dirty="0"/>
          </a:p>
          <a:p>
            <a:r>
              <a:rPr lang="sv-SE" sz="1600" dirty="0"/>
              <a:t>Röda linjen ligger bakom text.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6D2DDF8-8AC5-ACBA-09CC-336EBE816BA3}"/>
              </a:ext>
            </a:extLst>
          </p:cNvPr>
          <p:cNvSpPr txBox="1"/>
          <p:nvPr/>
        </p:nvSpPr>
        <p:spPr>
          <a:xfrm>
            <a:off x="10441310" y="1432086"/>
            <a:ext cx="1550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</a:rPr>
              <a:t>Vad är fel?</a:t>
            </a:r>
          </a:p>
          <a:p>
            <a:endParaRPr lang="sv-SE" sz="1600" dirty="0"/>
          </a:p>
          <a:p>
            <a:r>
              <a:rPr lang="sv-SE" sz="1600" dirty="0"/>
              <a:t>Använd inte FUB:s logga, utan er egen föreningslogga.</a:t>
            </a:r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Använd en linje per sida/mall.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Linjen ska ligga kant till kant.</a:t>
            </a:r>
          </a:p>
        </p:txBody>
      </p:sp>
    </p:spTree>
    <p:extLst>
      <p:ext uri="{BB962C8B-B14F-4D97-AF65-F5344CB8AC3E}">
        <p14:creationId xmlns:p14="http://schemas.microsoft.com/office/powerpoint/2010/main" val="218337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F042A-0C51-4E6A-0A05-86B31D593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6114E179-14CD-EF27-C6E2-922F50C6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6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Frågor?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1FC58B9-5984-45FC-440C-68CFC2217B54}"/>
              </a:ext>
            </a:extLst>
          </p:cNvPr>
          <p:cNvCxnSpPr/>
          <p:nvPr/>
        </p:nvCxnSpPr>
        <p:spPr>
          <a:xfrm>
            <a:off x="949234" y="853437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AD996-4E4B-E953-8937-F190AB5F4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329"/>
            <a:ext cx="10515600" cy="4351338"/>
          </a:xfrm>
        </p:spPr>
        <p:txBody>
          <a:bodyPr/>
          <a:lstStyle/>
          <a:p>
            <a:r>
              <a:rPr lang="sv-SE" dirty="0"/>
              <a:t>Se den grafiska profilen som riktlinjer. Att vi använder samma färger/grafiska element stärker FUB som varumärke, men det är inte ett krav från Riksförbundet. </a:t>
            </a:r>
          </a:p>
          <a:p>
            <a:r>
              <a:rPr lang="sv-SE" dirty="0"/>
              <a:t>Ni kan använda andra illustrationer/färger än vad Riksförbundet gör. </a:t>
            </a:r>
          </a:p>
          <a:p>
            <a:r>
              <a:rPr lang="sv-SE" dirty="0"/>
              <a:t>Har ni frågor om den grafiska profilen eller kommunikation i övrigt? Kontakta Riksförbundet FUB:s kommunikatörer: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66624E3-B357-9532-2899-AD1272C339F4}"/>
              </a:ext>
            </a:extLst>
          </p:cNvPr>
          <p:cNvSpPr txBox="1"/>
          <p:nvPr/>
        </p:nvSpPr>
        <p:spPr>
          <a:xfrm>
            <a:off x="1399032" y="4626864"/>
            <a:ext cx="4517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Rebecka Hartshorne</a:t>
            </a:r>
          </a:p>
          <a:p>
            <a:r>
              <a:rPr lang="sv-SE" dirty="0"/>
              <a:t>Föreningsutvecklare &amp; kommunikatör</a:t>
            </a:r>
          </a:p>
          <a:p>
            <a:r>
              <a:rPr lang="sv-SE" dirty="0">
                <a:hlinkClick r:id="rId2"/>
              </a:rPr>
              <a:t>rebecka.hartshorne@fub.se</a:t>
            </a:r>
            <a:endParaRPr lang="sv-SE" dirty="0"/>
          </a:p>
          <a:p>
            <a:r>
              <a:rPr lang="sv-SE" dirty="0"/>
              <a:t>08-508 866 54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2028631-5B8B-6690-FB92-1B4793F4F234}"/>
              </a:ext>
            </a:extLst>
          </p:cNvPr>
          <p:cNvSpPr txBox="1"/>
          <p:nvPr/>
        </p:nvSpPr>
        <p:spPr>
          <a:xfrm>
            <a:off x="6693408" y="4626864"/>
            <a:ext cx="4517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Mimmi Thor</a:t>
            </a:r>
          </a:p>
          <a:p>
            <a:r>
              <a:rPr lang="sv-SE" dirty="0"/>
              <a:t>Kommunikatör</a:t>
            </a:r>
          </a:p>
          <a:p>
            <a:r>
              <a:rPr lang="sv-SE" dirty="0">
                <a:hlinkClick r:id="rId3"/>
              </a:rPr>
              <a:t>mimmi.thor@fub.se</a:t>
            </a:r>
            <a:endParaRPr lang="sv-SE" dirty="0"/>
          </a:p>
          <a:p>
            <a:r>
              <a:rPr lang="sv-SE" dirty="0"/>
              <a:t>08-508 866 68</a:t>
            </a:r>
          </a:p>
        </p:txBody>
      </p:sp>
    </p:spTree>
    <p:extLst>
      <p:ext uri="{BB962C8B-B14F-4D97-AF65-F5344CB8AC3E}">
        <p14:creationId xmlns:p14="http://schemas.microsoft.com/office/powerpoint/2010/main" val="50003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F581BA-F767-C8A8-392A-ABE0FD92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enhetlig profil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61FD1D-49ED-58AD-595B-8E3B0B03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4717869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FUB:s kommunikation ska vara </a:t>
            </a:r>
            <a:r>
              <a:rPr lang="sv-SE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konsekvent.</a:t>
            </a: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Riktlinjerna i detta dokument bestämmer hur FUB ska framstå generellt i olika sammanhang i olika medier.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 här dokumentet är framtaget specifikt för våra lokalföreningar och länsförbund. Dokumentet syftar på att ge lokala kommunikatörer och andra en tydlig introduktion i hur FUB kommunicerar, vilka färger och typsnitt vi använder samt hur ni använder er logotyp.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Observera att innehållet i detta dokument är rekommendationer, och inte riktlinjer som ska följas till punkt och pricka. Däremot är det viktigt att FUB:s logotyp samt </a:t>
            </a:r>
            <a:r>
              <a:rPr lang="sv-SE" sz="1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röda linjen</a:t>
            </a: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används som uttalat.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mer information om detta nedan.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1197D08B-5F21-9F47-6E2F-8D54111E37CA}"/>
              </a:ext>
            </a:extLst>
          </p:cNvPr>
          <p:cNvCxnSpPr/>
          <p:nvPr/>
        </p:nvCxnSpPr>
        <p:spPr>
          <a:xfrm>
            <a:off x="949234" y="870855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1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4C22-FFB9-57EF-7848-EA7A88081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912A9-1FE1-3441-14B0-587AC5B0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6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Logotyp</a:t>
            </a:r>
          </a:p>
        </p:txBody>
      </p: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731D9843-6DB6-CDDD-5570-CED05247A144}"/>
              </a:ext>
            </a:extLst>
          </p:cNvPr>
          <p:cNvCxnSpPr/>
          <p:nvPr/>
        </p:nvCxnSpPr>
        <p:spPr>
          <a:xfrm>
            <a:off x="949234" y="853437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Grafik, Teckensnitt, cirkel, logotyp&#10;&#10;AI-genererat innehåll kan vara felaktigt.">
            <a:extLst>
              <a:ext uri="{FF2B5EF4-FFF2-40B4-BE49-F238E27FC236}">
                <a16:creationId xmlns:a16="http://schemas.microsoft.com/office/drawing/2014/main" id="{C090F178-8FE2-9FC9-3396-C6A442EEF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53" y="1575991"/>
            <a:ext cx="3552165" cy="1429596"/>
          </a:xfrm>
          <a:prstGeom prst="rect">
            <a:avLst/>
          </a:prstGeom>
        </p:spPr>
      </p:pic>
      <p:pic>
        <p:nvPicPr>
          <p:cNvPr id="9" name="Bildobjekt 8" descr="En bild som visar cirkel, Grafik, Färggrann&#10;&#10;AI-genererat innehåll kan vara felaktigt.">
            <a:extLst>
              <a:ext uri="{FF2B5EF4-FFF2-40B4-BE49-F238E27FC236}">
                <a16:creationId xmlns:a16="http://schemas.microsoft.com/office/drawing/2014/main" id="{3EDF6325-783C-495B-ADC1-BE0D06028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76" y="1585033"/>
            <a:ext cx="3624907" cy="1400039"/>
          </a:xfrm>
          <a:prstGeom prst="rect">
            <a:avLst/>
          </a:prstGeom>
        </p:spPr>
      </p:pic>
      <p:pic>
        <p:nvPicPr>
          <p:cNvPr id="20" name="Bildobjekt 19" descr="En bild som visar Teckensnitt, Grafik, logotyp, grafisk design&#10;&#10;AI-genererat innehåll kan vara felaktigt.">
            <a:extLst>
              <a:ext uri="{FF2B5EF4-FFF2-40B4-BE49-F238E27FC236}">
                <a16:creationId xmlns:a16="http://schemas.microsoft.com/office/drawing/2014/main" id="{B06928E1-8E9B-C4C2-BC29-9E46334AA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40" y="3707624"/>
            <a:ext cx="7670346" cy="15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3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1B9AB-7C2C-82A4-3DD0-F4FE30A1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6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Logotyp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F22073-6C59-E072-CE86-032DF75C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419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Riksförbundet FUB har en logotyp som används av Riksförbundet. För att förstärka, och förtydliga, det lokala engagemanget har vi tagit fram föreningsloggor som varje lokalförening/länsförbund har möjlighet att använda. </a:t>
            </a:r>
          </a:p>
          <a:p>
            <a:pPr marL="0" indent="0">
              <a:buNone/>
            </a:pPr>
            <a:endParaRPr lang="sv-SE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Friyta</a:t>
            </a:r>
            <a:b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 att logotypen ska synas bra är det viktigt att hålla ytan kring logotypen fri från andra objekt och text. Tänk så här: Logotypens friyta ska vara lika stor som höjden av F:et i logotypens ordbild. </a:t>
            </a:r>
          </a:p>
          <a:p>
            <a:pPr marL="0" indent="0">
              <a:buNone/>
            </a:pPr>
            <a:endParaRPr lang="sv-S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 information om lokala FUB-loggor i kommande bild.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2917518-F0E3-4348-E0EB-B6898D7CD8C9}"/>
              </a:ext>
            </a:extLst>
          </p:cNvPr>
          <p:cNvGrpSpPr/>
          <p:nvPr/>
        </p:nvGrpSpPr>
        <p:grpSpPr>
          <a:xfrm>
            <a:off x="7219336" y="1159970"/>
            <a:ext cx="3841955" cy="2152314"/>
            <a:chOff x="5891216" y="1022092"/>
            <a:chExt cx="5335529" cy="2989034"/>
          </a:xfrm>
        </p:grpSpPr>
        <p:pic>
          <p:nvPicPr>
            <p:cNvPr id="11" name="Bildobjekt 10" descr="En bild som visar Grafik, Teckensnitt, cirkel, logotyp&#10;&#10;AI-genererat innehåll kan vara felaktigt.">
              <a:extLst>
                <a:ext uri="{FF2B5EF4-FFF2-40B4-BE49-F238E27FC236}">
                  <a16:creationId xmlns:a16="http://schemas.microsoft.com/office/drawing/2014/main" id="{AF5B0DD2-3C2D-3EEF-06A6-66681153E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645" y="1727559"/>
              <a:ext cx="3968840" cy="1597290"/>
            </a:xfrm>
            <a:prstGeom prst="rect">
              <a:avLst/>
            </a:prstGeom>
          </p:spPr>
        </p:pic>
        <p:pic>
          <p:nvPicPr>
            <p:cNvPr id="12" name="Bildobjekt 11" descr="En bild som visar Grafik, Teckensnitt, cirkel, logotyp&#10;&#10;AI-genererat innehåll kan vara felaktigt.">
              <a:extLst>
                <a:ext uri="{FF2B5EF4-FFF2-40B4-BE49-F238E27FC236}">
                  <a16:creationId xmlns:a16="http://schemas.microsoft.com/office/drawing/2014/main" id="{FFE325C7-F66A-64BB-846A-F78551ED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8" t="27112" r="37489" b="28567"/>
            <a:stretch/>
          </p:blipFill>
          <p:spPr>
            <a:xfrm>
              <a:off x="7059561" y="1022092"/>
              <a:ext cx="639098" cy="707924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46D863C-872A-1BC9-5E27-4785DB409023}"/>
                </a:ext>
              </a:extLst>
            </p:cNvPr>
            <p:cNvSpPr/>
            <p:nvPr/>
          </p:nvSpPr>
          <p:spPr>
            <a:xfrm>
              <a:off x="6569645" y="1727559"/>
              <a:ext cx="3968840" cy="1597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 descr="En bild som visar Grafik, Teckensnitt, cirkel, logotyp&#10;&#10;AI-genererat innehåll kan vara felaktigt.">
              <a:extLst>
                <a:ext uri="{FF2B5EF4-FFF2-40B4-BE49-F238E27FC236}">
                  <a16:creationId xmlns:a16="http://schemas.microsoft.com/office/drawing/2014/main" id="{BEFD94A1-07AB-DD83-1FEF-19588044C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8" t="27112" r="37489" b="28567"/>
            <a:stretch/>
          </p:blipFill>
          <p:spPr>
            <a:xfrm>
              <a:off x="8332838" y="3303202"/>
              <a:ext cx="639098" cy="707924"/>
            </a:xfrm>
            <a:prstGeom prst="rect">
              <a:avLst/>
            </a:prstGeom>
          </p:spPr>
        </p:pic>
        <p:pic>
          <p:nvPicPr>
            <p:cNvPr id="15" name="Bildobjekt 14" descr="En bild som visar Grafik, Teckensnitt, cirkel, logotyp&#10;&#10;AI-genererat innehåll kan vara felaktigt.">
              <a:extLst>
                <a:ext uri="{FF2B5EF4-FFF2-40B4-BE49-F238E27FC236}">
                  <a16:creationId xmlns:a16="http://schemas.microsoft.com/office/drawing/2014/main" id="{A0ED3165-92C1-DA37-F2A1-ECFBE3C23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8" t="27112" r="37489" b="28567"/>
            <a:stretch/>
          </p:blipFill>
          <p:spPr>
            <a:xfrm rot="16200000">
              <a:off x="10553234" y="2172242"/>
              <a:ext cx="639098" cy="707924"/>
            </a:xfrm>
            <a:prstGeom prst="rect">
              <a:avLst/>
            </a:prstGeom>
          </p:spPr>
        </p:pic>
        <p:pic>
          <p:nvPicPr>
            <p:cNvPr id="16" name="Bildobjekt 15" descr="En bild som visar Grafik, Teckensnitt, cirkel, logotyp&#10;&#10;AI-genererat innehåll kan vara felaktigt.">
              <a:extLst>
                <a:ext uri="{FF2B5EF4-FFF2-40B4-BE49-F238E27FC236}">
                  <a16:creationId xmlns:a16="http://schemas.microsoft.com/office/drawing/2014/main" id="{B4BDD015-FAF6-CAF9-34F3-51037F55A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8" t="27112" r="37489" b="28567"/>
            <a:stretch/>
          </p:blipFill>
          <p:spPr>
            <a:xfrm rot="5400000">
              <a:off x="5925630" y="2172242"/>
              <a:ext cx="639098" cy="707924"/>
            </a:xfrm>
            <a:prstGeom prst="rect">
              <a:avLst/>
            </a:prstGeom>
          </p:spPr>
        </p:pic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9A0FDDA0-F0BF-5030-7C4D-86C991EC305C}"/>
                </a:ext>
              </a:extLst>
            </p:cNvPr>
            <p:cNvSpPr/>
            <p:nvPr/>
          </p:nvSpPr>
          <p:spPr>
            <a:xfrm>
              <a:off x="5891216" y="1041282"/>
              <a:ext cx="5335529" cy="296984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289EAFD9-A790-5A26-C0C5-26892C102173}"/>
              </a:ext>
            </a:extLst>
          </p:cNvPr>
          <p:cNvGrpSpPr/>
          <p:nvPr/>
        </p:nvGrpSpPr>
        <p:grpSpPr>
          <a:xfrm>
            <a:off x="7219336" y="3664137"/>
            <a:ext cx="3879050" cy="2205440"/>
            <a:chOff x="6516256" y="3860014"/>
            <a:chExt cx="3870266" cy="2200446"/>
          </a:xfrm>
        </p:grpSpPr>
        <p:pic>
          <p:nvPicPr>
            <p:cNvPr id="21" name="Bildobjekt 20" descr="En bild som visar cirkel, Grafik, Färggrann&#10;&#10;AI-genererat innehåll kan vara felaktigt.">
              <a:extLst>
                <a:ext uri="{FF2B5EF4-FFF2-40B4-BE49-F238E27FC236}">
                  <a16:creationId xmlns:a16="http://schemas.microsoft.com/office/drawing/2014/main" id="{85B57588-DF10-8B8E-B515-00CE96F81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122" y="3921634"/>
              <a:ext cx="3628071" cy="2065209"/>
            </a:xfrm>
            <a:prstGeom prst="rect">
              <a:avLst/>
            </a:prstGeom>
          </p:spPr>
        </p:pic>
        <p:pic>
          <p:nvPicPr>
            <p:cNvPr id="22" name="Bildobjekt 21" descr="En bild som visar cirkel, Grafik, Färggrann&#10;&#10;AI-genererat innehåll kan vara felaktigt.">
              <a:extLst>
                <a:ext uri="{FF2B5EF4-FFF2-40B4-BE49-F238E27FC236}">
                  <a16:creationId xmlns:a16="http://schemas.microsoft.com/office/drawing/2014/main" id="{95B765B1-C821-1625-C1F5-C7E4F99E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05" t="30332" r="38113" b="46081"/>
            <a:stretch/>
          </p:blipFill>
          <p:spPr>
            <a:xfrm>
              <a:off x="7438471" y="3860015"/>
              <a:ext cx="412954" cy="487148"/>
            </a:xfrm>
            <a:prstGeom prst="rect">
              <a:avLst/>
            </a:prstGeom>
          </p:spPr>
        </p:pic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BAFF42A-931F-A63C-5FFF-5E7097DD452E}"/>
                </a:ext>
              </a:extLst>
            </p:cNvPr>
            <p:cNvSpPr/>
            <p:nvPr/>
          </p:nvSpPr>
          <p:spPr>
            <a:xfrm>
              <a:off x="6992164" y="4347163"/>
              <a:ext cx="2907210" cy="122614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4" name="Bildobjekt 23" descr="En bild som visar cirkel, Grafik, Färggrann&#10;&#10;AI-genererat innehåll kan vara felaktigt.">
              <a:extLst>
                <a:ext uri="{FF2B5EF4-FFF2-40B4-BE49-F238E27FC236}">
                  <a16:creationId xmlns:a16="http://schemas.microsoft.com/office/drawing/2014/main" id="{C9C059AB-F63C-D648-E7AB-275A5F68B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05" t="30332" r="38113" b="46081"/>
            <a:stretch/>
          </p:blipFill>
          <p:spPr>
            <a:xfrm>
              <a:off x="8501221" y="5573312"/>
              <a:ext cx="412954" cy="487148"/>
            </a:xfrm>
            <a:prstGeom prst="rect">
              <a:avLst/>
            </a:prstGeom>
          </p:spPr>
        </p:pic>
        <p:pic>
          <p:nvPicPr>
            <p:cNvPr id="25" name="Bildobjekt 24" descr="En bild som visar cirkel, Grafik, Färggrann&#10;&#10;AI-genererat innehåll kan vara felaktigt.">
              <a:extLst>
                <a:ext uri="{FF2B5EF4-FFF2-40B4-BE49-F238E27FC236}">
                  <a16:creationId xmlns:a16="http://schemas.microsoft.com/office/drawing/2014/main" id="{290314A1-AA2E-AA6D-BAF7-74B95EB9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05" t="30332" r="38113" b="46081"/>
            <a:stretch/>
          </p:blipFill>
          <p:spPr>
            <a:xfrm rot="5400000">
              <a:off x="9936471" y="4910262"/>
              <a:ext cx="412954" cy="487148"/>
            </a:xfrm>
            <a:prstGeom prst="rect">
              <a:avLst/>
            </a:prstGeom>
          </p:spPr>
        </p:pic>
        <p:pic>
          <p:nvPicPr>
            <p:cNvPr id="26" name="Bildobjekt 25" descr="En bild som visar cirkel, Grafik, Färggrann&#10;&#10;AI-genererat innehåll kan vara felaktigt.">
              <a:extLst>
                <a:ext uri="{FF2B5EF4-FFF2-40B4-BE49-F238E27FC236}">
                  <a16:creationId xmlns:a16="http://schemas.microsoft.com/office/drawing/2014/main" id="{FEBBDB08-059C-A03F-5E4C-51FFC4C52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05" t="30332" r="38113" b="46081"/>
            <a:stretch/>
          </p:blipFill>
          <p:spPr>
            <a:xfrm rot="16200000">
              <a:off x="6553353" y="4697868"/>
              <a:ext cx="412954" cy="487148"/>
            </a:xfrm>
            <a:prstGeom prst="rect">
              <a:avLst/>
            </a:prstGeom>
          </p:spPr>
        </p:pic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0E358581-6823-BE30-6DF6-4910156B1611}"/>
                </a:ext>
              </a:extLst>
            </p:cNvPr>
            <p:cNvSpPr/>
            <p:nvPr/>
          </p:nvSpPr>
          <p:spPr>
            <a:xfrm>
              <a:off x="6516256" y="3860014"/>
              <a:ext cx="3870266" cy="220044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064842BB-3BB7-2AF6-B945-E335183B1F0E}"/>
              </a:ext>
            </a:extLst>
          </p:cNvPr>
          <p:cNvCxnSpPr/>
          <p:nvPr/>
        </p:nvCxnSpPr>
        <p:spPr>
          <a:xfrm>
            <a:off x="949234" y="853437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12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83893-EEC7-BD00-C77B-53F398243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B648D5-29BF-F104-39AB-B364AB7E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329"/>
            <a:ext cx="38419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Logotyp med föreningsnamn</a:t>
            </a: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Alla lokalföreningar och länsförbund i FUB har en egen logga, som är en variant av FUB:s logga. Er föreningslogga visar på ett tydligt sätt vilken lokalförening som är avsändare. Använd gärna er lokala logotyp. Loggan finns med svart och röd färg på föreningsnamnet.</a:t>
            </a:r>
          </a:p>
          <a:p>
            <a:pPr marL="0" indent="0">
              <a:buNone/>
            </a:pPr>
            <a:endParaRPr lang="sv-SE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 tillåtet</a:t>
            </a:r>
            <a:b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 att logotypen ska bidra till att stärka vårt varumärke är det viktigt att den hanteras på rätt sätt. Logotypen får därmed inte förvrängas eller förändras.</a:t>
            </a:r>
          </a:p>
          <a:p>
            <a:pPr marL="0" indent="0">
              <a:buNone/>
            </a:pPr>
            <a:endParaRPr lang="sv-S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Samtliga logotyper finns att hämta på Resursbanken. Kontakta 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fub@fub.se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för att få åtkomst till denna.</a:t>
            </a:r>
          </a:p>
        </p:txBody>
      </p:sp>
      <p:pic>
        <p:nvPicPr>
          <p:cNvPr id="7" name="Bildobjekt 6" descr="En bild som visar cirkel, Grafik, Färggrann&#10;&#10;AI-genererat innehåll kan vara felaktigt.">
            <a:extLst>
              <a:ext uri="{FF2B5EF4-FFF2-40B4-BE49-F238E27FC236}">
                <a16:creationId xmlns:a16="http://schemas.microsoft.com/office/drawing/2014/main" id="{A1053B71-85E7-E275-8953-8FC8A8ED4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81" y="1419961"/>
            <a:ext cx="3370081" cy="1301618"/>
          </a:xfrm>
          <a:prstGeom prst="rect">
            <a:avLst/>
          </a:prstGeom>
        </p:spPr>
      </p:pic>
      <p:pic>
        <p:nvPicPr>
          <p:cNvPr id="9" name="Bildobjekt 8" descr="En bild som visar Grafik, cirkel, grafisk design, Teckensnitt&#10;&#10;AI-genererat innehåll kan vara felaktigt.">
            <a:extLst>
              <a:ext uri="{FF2B5EF4-FFF2-40B4-BE49-F238E27FC236}">
                <a16:creationId xmlns:a16="http://schemas.microsoft.com/office/drawing/2014/main" id="{D931859E-B09D-5408-A9FA-C808DF632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81" y="3429000"/>
            <a:ext cx="3370084" cy="1301619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1E2A71A-5F6C-DF22-25C3-B80C8A141193}"/>
              </a:ext>
            </a:extLst>
          </p:cNvPr>
          <p:cNvSpPr txBox="1">
            <a:spLocks/>
          </p:cNvSpPr>
          <p:nvPr/>
        </p:nvSpPr>
        <p:spPr>
          <a:xfrm>
            <a:off x="838200" y="77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Logotyp</a:t>
            </a:r>
            <a:endParaRPr lang="sv-SE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89FC816-2B49-9AE9-37F5-D5D326DA02D1}"/>
              </a:ext>
            </a:extLst>
          </p:cNvPr>
          <p:cNvCxnSpPr/>
          <p:nvPr/>
        </p:nvCxnSpPr>
        <p:spPr>
          <a:xfrm>
            <a:off x="949234" y="853437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29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D5914B-8861-C556-B62E-5959D011F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1908"/>
            <a:ext cx="3243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Färgpalett</a:t>
            </a: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FUB:s färgpalett består av vår röda profilfärg. För att kunna variera färger i ex sociala medier-inlägg har vi även fyra tilläggsfärger. </a:t>
            </a: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Dessa färger ingår i Riksförbundet FUB:s grafiska profil, och är inte färger som måste användas av lokalföreningar/länsförbund. Däremot är ni välkomna att göra det.</a:t>
            </a: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Färgerna kan användas som ex bakgrundsfärg, och färg på text eller grafiska element.</a:t>
            </a: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Använd HEX-koden (#) för varje färg. </a:t>
            </a:r>
          </a:p>
        </p:txBody>
      </p:sp>
      <p:sp>
        <p:nvSpPr>
          <p:cNvPr id="4" name="Flödesschema: Koppling 3">
            <a:extLst>
              <a:ext uri="{FF2B5EF4-FFF2-40B4-BE49-F238E27FC236}">
                <a16:creationId xmlns:a16="http://schemas.microsoft.com/office/drawing/2014/main" id="{053BA517-D238-4A49-8C1A-0A5D1C26CD0F}"/>
              </a:ext>
            </a:extLst>
          </p:cNvPr>
          <p:cNvSpPr/>
          <p:nvPr/>
        </p:nvSpPr>
        <p:spPr>
          <a:xfrm>
            <a:off x="4819649" y="1676627"/>
            <a:ext cx="1023257" cy="1001486"/>
          </a:xfrm>
          <a:prstGeom prst="flowChartConnector">
            <a:avLst/>
          </a:prstGeom>
          <a:solidFill>
            <a:srgbClr val="C10F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lödesschema: Koppling 4">
            <a:extLst>
              <a:ext uri="{FF2B5EF4-FFF2-40B4-BE49-F238E27FC236}">
                <a16:creationId xmlns:a16="http://schemas.microsoft.com/office/drawing/2014/main" id="{86038AA2-4924-8F56-2EC6-6144FE82765E}"/>
              </a:ext>
            </a:extLst>
          </p:cNvPr>
          <p:cNvSpPr/>
          <p:nvPr/>
        </p:nvSpPr>
        <p:spPr>
          <a:xfrm>
            <a:off x="6607629" y="1676627"/>
            <a:ext cx="1023257" cy="1001486"/>
          </a:xfrm>
          <a:prstGeom prst="flowChartConnector">
            <a:avLst/>
          </a:prstGeom>
          <a:solidFill>
            <a:srgbClr val="954B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ödesschema: Koppling 5">
            <a:extLst>
              <a:ext uri="{FF2B5EF4-FFF2-40B4-BE49-F238E27FC236}">
                <a16:creationId xmlns:a16="http://schemas.microsoft.com/office/drawing/2014/main" id="{44043131-D1C9-F241-B4EC-6F42C967382F}"/>
              </a:ext>
            </a:extLst>
          </p:cNvPr>
          <p:cNvSpPr/>
          <p:nvPr/>
        </p:nvSpPr>
        <p:spPr>
          <a:xfrm>
            <a:off x="7897586" y="1676627"/>
            <a:ext cx="1023257" cy="1001486"/>
          </a:xfrm>
          <a:prstGeom prst="flowChartConnector">
            <a:avLst/>
          </a:prstGeom>
          <a:solidFill>
            <a:srgbClr val="DD9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lödesschema: Koppling 6">
            <a:extLst>
              <a:ext uri="{FF2B5EF4-FFF2-40B4-BE49-F238E27FC236}">
                <a16:creationId xmlns:a16="http://schemas.microsoft.com/office/drawing/2014/main" id="{816D9C90-C1B8-FC73-FAE8-305D5172ABA5}"/>
              </a:ext>
            </a:extLst>
          </p:cNvPr>
          <p:cNvSpPr/>
          <p:nvPr/>
        </p:nvSpPr>
        <p:spPr>
          <a:xfrm>
            <a:off x="9187543" y="1676627"/>
            <a:ext cx="1023257" cy="1001486"/>
          </a:xfrm>
          <a:prstGeom prst="flowChartConnector">
            <a:avLst/>
          </a:prstGeom>
          <a:solidFill>
            <a:srgbClr val="4275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13DB9D5B-BA7C-4646-9D10-0798F3D618CD}"/>
              </a:ext>
            </a:extLst>
          </p:cNvPr>
          <p:cNvSpPr/>
          <p:nvPr/>
        </p:nvSpPr>
        <p:spPr>
          <a:xfrm>
            <a:off x="10477500" y="1676627"/>
            <a:ext cx="1023257" cy="1001486"/>
          </a:xfrm>
          <a:prstGeom prst="flowChartConnector">
            <a:avLst/>
          </a:prstGeom>
          <a:solidFill>
            <a:srgbClr val="4378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E5A3B1C-071D-4237-20FE-D09C9D4F732F}"/>
              </a:ext>
            </a:extLst>
          </p:cNvPr>
          <p:cNvSpPr txBox="1"/>
          <p:nvPr/>
        </p:nvSpPr>
        <p:spPr>
          <a:xfrm>
            <a:off x="4819649" y="1230298"/>
            <a:ext cx="2471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Profilfärg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DF744ED-4728-1C36-F24B-F4255014CD26}"/>
              </a:ext>
            </a:extLst>
          </p:cNvPr>
          <p:cNvSpPr txBox="1"/>
          <p:nvPr/>
        </p:nvSpPr>
        <p:spPr>
          <a:xfrm>
            <a:off x="6482443" y="1230298"/>
            <a:ext cx="2471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Kompletterande profilfärger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3B271D1-A1FD-5CEF-05AA-9C6188E4FCB8}"/>
              </a:ext>
            </a:extLst>
          </p:cNvPr>
          <p:cNvSpPr txBox="1"/>
          <p:nvPr/>
        </p:nvSpPr>
        <p:spPr>
          <a:xfrm>
            <a:off x="4819649" y="2862832"/>
            <a:ext cx="12763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röd</a:t>
            </a: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CMYK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2.100.82.0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RGB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193.15.47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PMS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186</a:t>
            </a: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HEX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#C10F2F</a:t>
            </a:r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639914E-BCD7-C40F-D0BD-1252F2D7C797}"/>
              </a:ext>
            </a:extLst>
          </p:cNvPr>
          <p:cNvSpPr txBox="1"/>
          <p:nvPr/>
        </p:nvSpPr>
        <p:spPr>
          <a:xfrm>
            <a:off x="6652530" y="2862832"/>
            <a:ext cx="12763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lila</a:t>
            </a: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CMYK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50.80.0.0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RGB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149.75.151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PMS </a:t>
            </a:r>
            <a:r>
              <a:rPr lang="sv-SE" sz="11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</a:t>
            </a:r>
            <a:endParaRPr lang="sv-SE" sz="11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HEX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#954b97</a:t>
            </a:r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5813F85-8D47-C05E-6CC7-7AB177EA263D}"/>
              </a:ext>
            </a:extLst>
          </p:cNvPr>
          <p:cNvSpPr txBox="1"/>
          <p:nvPr/>
        </p:nvSpPr>
        <p:spPr>
          <a:xfrm>
            <a:off x="7928882" y="2862832"/>
            <a:ext cx="12763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Orange</a:t>
            </a: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CMYK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0.48.100.0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RGB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221.149.27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PMS </a:t>
            </a:r>
            <a:r>
              <a:rPr lang="sv-SE" sz="11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</a:t>
            </a:r>
            <a:endParaRPr lang="sv-SE" sz="11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HEX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#DD951B</a:t>
            </a:r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94EC93E-BAC7-24B1-637C-8DBA1A3076AC}"/>
              </a:ext>
            </a:extLst>
          </p:cNvPr>
          <p:cNvSpPr txBox="1"/>
          <p:nvPr/>
        </p:nvSpPr>
        <p:spPr>
          <a:xfrm>
            <a:off x="9205234" y="2862832"/>
            <a:ext cx="12763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Grön</a:t>
            </a: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CMYK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44.0.24.54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RGB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66.117.89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PMS </a:t>
            </a:r>
            <a:r>
              <a:rPr lang="sv-SE" sz="11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</a:t>
            </a:r>
            <a:endParaRPr lang="sv-SE" sz="11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HEX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#427559</a:t>
            </a:r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E618A90-8B2D-D21B-768C-D17D60A4DD06}"/>
              </a:ext>
            </a:extLst>
          </p:cNvPr>
          <p:cNvSpPr txBox="1"/>
          <p:nvPr/>
        </p:nvSpPr>
        <p:spPr>
          <a:xfrm>
            <a:off x="10481586" y="2862832"/>
            <a:ext cx="12763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Blå</a:t>
            </a: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CMYK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65.38.024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RGB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67.120.194</a:t>
            </a: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PMS </a:t>
            </a:r>
            <a:r>
              <a:rPr lang="sv-SE" sz="11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</a:t>
            </a:r>
            <a:endParaRPr lang="sv-SE" sz="11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HEX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#4378c2</a:t>
            </a:r>
            <a:endParaRPr lang="sv-SE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6CFDDF03-C7AC-E9C1-C626-5E9C890D56B9}"/>
              </a:ext>
            </a:extLst>
          </p:cNvPr>
          <p:cNvSpPr txBox="1">
            <a:spLocks/>
          </p:cNvSpPr>
          <p:nvPr/>
        </p:nvSpPr>
        <p:spPr>
          <a:xfrm>
            <a:off x="838200" y="77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Färger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40B7050B-DA2A-9B24-61D9-5DEE8FFB9EC9}"/>
              </a:ext>
            </a:extLst>
          </p:cNvPr>
          <p:cNvCxnSpPr/>
          <p:nvPr/>
        </p:nvCxnSpPr>
        <p:spPr>
          <a:xfrm>
            <a:off x="949234" y="853437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70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8F8A0C-AD29-B0EC-43AC-19219271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59"/>
            <a:ext cx="3178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Utökad färgpalett</a:t>
            </a: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Vårt färgsystem går också att använda i olika färgtoner. Detta är bra att tillämpa om ni ex använder er av en bakgrundsfärg. Då brukar 100 % bli för mörkt. När riksförbundet använder färgade bakgrundsplattor använder vi minst 40 % transparens. </a:t>
            </a:r>
          </a:p>
          <a:p>
            <a:pPr marL="0" indent="0">
              <a:buNone/>
            </a:pPr>
            <a:endParaRPr lang="sv-S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 ni vill använda någon färg som bakgrundsfärg i kombination med andra grafiska element kan ni med fördel använda samma färg, men i olika toner. Ex: Lila bakgrundsfärg, 40 %. Lila grafiskt element, 60 %.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53327B7-F3AD-960F-5A14-E16D11F4EDE6}"/>
              </a:ext>
            </a:extLst>
          </p:cNvPr>
          <p:cNvSpPr txBox="1"/>
          <p:nvPr/>
        </p:nvSpPr>
        <p:spPr>
          <a:xfrm>
            <a:off x="4875842" y="1543661"/>
            <a:ext cx="127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röd</a:t>
            </a:r>
          </a:p>
          <a:p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Färgkod: </a:t>
            </a:r>
            <a:r>
              <a:rPr lang="sv-SE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#C10F2F</a:t>
            </a:r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CE45F95-EA3E-7375-B9BB-943F5E76092D}"/>
              </a:ext>
            </a:extLst>
          </p:cNvPr>
          <p:cNvSpPr txBox="1"/>
          <p:nvPr/>
        </p:nvSpPr>
        <p:spPr>
          <a:xfrm>
            <a:off x="6708723" y="1543661"/>
            <a:ext cx="127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lila</a:t>
            </a:r>
          </a:p>
          <a:p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Färgkod: </a:t>
            </a:r>
            <a:r>
              <a:rPr lang="sv-SE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#954b97</a:t>
            </a:r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30471B2-6B93-2C1B-E215-05D9281E576B}"/>
              </a:ext>
            </a:extLst>
          </p:cNvPr>
          <p:cNvSpPr txBox="1"/>
          <p:nvPr/>
        </p:nvSpPr>
        <p:spPr>
          <a:xfrm>
            <a:off x="7985075" y="1543661"/>
            <a:ext cx="127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Orange</a:t>
            </a:r>
          </a:p>
          <a:p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Färgkod: </a:t>
            </a:r>
            <a:r>
              <a:rPr lang="sv-SE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#DD951B</a:t>
            </a:r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431A16C-EC31-440C-8853-C7A45C30C932}"/>
              </a:ext>
            </a:extLst>
          </p:cNvPr>
          <p:cNvSpPr txBox="1"/>
          <p:nvPr/>
        </p:nvSpPr>
        <p:spPr>
          <a:xfrm>
            <a:off x="9261427" y="1543661"/>
            <a:ext cx="127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Grön</a:t>
            </a:r>
          </a:p>
          <a:p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Färgkod: </a:t>
            </a:r>
            <a:r>
              <a:rPr lang="sv-SE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#427559</a:t>
            </a:r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5101917-D68D-E386-7E87-0E14C5A4A3D8}"/>
              </a:ext>
            </a:extLst>
          </p:cNvPr>
          <p:cNvSpPr txBox="1"/>
          <p:nvPr/>
        </p:nvSpPr>
        <p:spPr>
          <a:xfrm>
            <a:off x="10537779" y="1525654"/>
            <a:ext cx="127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FUB Blå</a:t>
            </a:r>
          </a:p>
          <a:p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sv-SE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Färgkod: </a:t>
            </a:r>
            <a:r>
              <a:rPr lang="sv-SE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#4378c2</a:t>
            </a:r>
            <a:endParaRPr lang="sv-SE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A1EFBC2-EB25-C37D-D82F-4C7DA921FBA3}"/>
              </a:ext>
            </a:extLst>
          </p:cNvPr>
          <p:cNvSpPr/>
          <p:nvPr/>
        </p:nvSpPr>
        <p:spPr>
          <a:xfrm>
            <a:off x="6780845" y="2100511"/>
            <a:ext cx="917532" cy="661851"/>
          </a:xfrm>
          <a:prstGeom prst="rect">
            <a:avLst/>
          </a:prstGeom>
          <a:solidFill>
            <a:srgbClr val="954B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A25509E-B1EE-22CA-4B45-C981662D70AB}"/>
              </a:ext>
            </a:extLst>
          </p:cNvPr>
          <p:cNvSpPr/>
          <p:nvPr/>
        </p:nvSpPr>
        <p:spPr>
          <a:xfrm>
            <a:off x="8048080" y="2100511"/>
            <a:ext cx="917532" cy="661851"/>
          </a:xfrm>
          <a:prstGeom prst="rect">
            <a:avLst/>
          </a:prstGeom>
          <a:solidFill>
            <a:srgbClr val="DD9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D19A3D7-B2A0-3174-61F8-0AFAD0A3A063}"/>
              </a:ext>
            </a:extLst>
          </p:cNvPr>
          <p:cNvSpPr/>
          <p:nvPr/>
        </p:nvSpPr>
        <p:spPr>
          <a:xfrm>
            <a:off x="9315315" y="2100510"/>
            <a:ext cx="917532" cy="661851"/>
          </a:xfrm>
          <a:prstGeom prst="rect">
            <a:avLst/>
          </a:prstGeom>
          <a:solidFill>
            <a:srgbClr val="4275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D8079FB-E718-4413-E7EF-82F752E5E431}"/>
              </a:ext>
            </a:extLst>
          </p:cNvPr>
          <p:cNvSpPr/>
          <p:nvPr/>
        </p:nvSpPr>
        <p:spPr>
          <a:xfrm>
            <a:off x="10594727" y="2100510"/>
            <a:ext cx="917532" cy="661851"/>
          </a:xfrm>
          <a:prstGeom prst="rect">
            <a:avLst/>
          </a:prstGeom>
          <a:solidFill>
            <a:srgbClr val="4378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64029BE-58CB-62BA-6757-6CDFC268A043}"/>
              </a:ext>
            </a:extLst>
          </p:cNvPr>
          <p:cNvSpPr/>
          <p:nvPr/>
        </p:nvSpPr>
        <p:spPr>
          <a:xfrm>
            <a:off x="4940071" y="2100510"/>
            <a:ext cx="917532" cy="661851"/>
          </a:xfrm>
          <a:prstGeom prst="rect">
            <a:avLst/>
          </a:prstGeom>
          <a:solidFill>
            <a:srgbClr val="C10F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C5B81D4-B3AD-2468-6FCF-8410FDF21D86}"/>
              </a:ext>
            </a:extLst>
          </p:cNvPr>
          <p:cNvSpPr/>
          <p:nvPr/>
        </p:nvSpPr>
        <p:spPr>
          <a:xfrm>
            <a:off x="4940071" y="2816927"/>
            <a:ext cx="917532" cy="233680"/>
          </a:xfrm>
          <a:prstGeom prst="rect">
            <a:avLst/>
          </a:prstGeom>
          <a:solidFill>
            <a:srgbClr val="C10F2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86E6353-9594-4C69-FE33-F1DC50FACCD2}"/>
              </a:ext>
            </a:extLst>
          </p:cNvPr>
          <p:cNvSpPr/>
          <p:nvPr/>
        </p:nvSpPr>
        <p:spPr>
          <a:xfrm>
            <a:off x="4940071" y="3110097"/>
            <a:ext cx="917532" cy="233680"/>
          </a:xfrm>
          <a:prstGeom prst="rect">
            <a:avLst/>
          </a:prstGeom>
          <a:solidFill>
            <a:srgbClr val="C10F2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B2FA604-A594-8045-7DC9-F8791A79040B}"/>
              </a:ext>
            </a:extLst>
          </p:cNvPr>
          <p:cNvSpPr/>
          <p:nvPr/>
        </p:nvSpPr>
        <p:spPr>
          <a:xfrm>
            <a:off x="4940071" y="3405876"/>
            <a:ext cx="917532" cy="233680"/>
          </a:xfrm>
          <a:prstGeom prst="rect">
            <a:avLst/>
          </a:prstGeom>
          <a:solidFill>
            <a:srgbClr val="C10F2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D39AF8D-B284-91F0-2968-6D91D3A69B6F}"/>
              </a:ext>
            </a:extLst>
          </p:cNvPr>
          <p:cNvSpPr/>
          <p:nvPr/>
        </p:nvSpPr>
        <p:spPr>
          <a:xfrm>
            <a:off x="4940071" y="3701655"/>
            <a:ext cx="917532" cy="233680"/>
          </a:xfrm>
          <a:prstGeom prst="rect">
            <a:avLst/>
          </a:prstGeom>
          <a:solidFill>
            <a:srgbClr val="C10F2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6B06052-DDB6-D9EA-3A6B-00400220CA63}"/>
              </a:ext>
            </a:extLst>
          </p:cNvPr>
          <p:cNvSpPr/>
          <p:nvPr/>
        </p:nvSpPr>
        <p:spPr>
          <a:xfrm>
            <a:off x="4945514" y="3997434"/>
            <a:ext cx="917532" cy="233680"/>
          </a:xfrm>
          <a:prstGeom prst="rect">
            <a:avLst/>
          </a:prstGeom>
          <a:solidFill>
            <a:srgbClr val="C10F2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FC02EE6-FF72-881A-4B2C-8782FDEAC38B}"/>
              </a:ext>
            </a:extLst>
          </p:cNvPr>
          <p:cNvSpPr/>
          <p:nvPr/>
        </p:nvSpPr>
        <p:spPr>
          <a:xfrm>
            <a:off x="4940071" y="4293213"/>
            <a:ext cx="917532" cy="233680"/>
          </a:xfrm>
          <a:prstGeom prst="rect">
            <a:avLst/>
          </a:prstGeom>
          <a:solidFill>
            <a:srgbClr val="C10F2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329C3CE-F6F3-7E84-EA47-4D8F683A65BD}"/>
              </a:ext>
            </a:extLst>
          </p:cNvPr>
          <p:cNvSpPr/>
          <p:nvPr/>
        </p:nvSpPr>
        <p:spPr>
          <a:xfrm>
            <a:off x="4940071" y="4586383"/>
            <a:ext cx="917532" cy="233680"/>
          </a:xfrm>
          <a:prstGeom prst="rect">
            <a:avLst/>
          </a:prstGeom>
          <a:solidFill>
            <a:srgbClr val="C10F2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36EECE9-5143-E7DB-3B08-BEFC3CE39149}"/>
              </a:ext>
            </a:extLst>
          </p:cNvPr>
          <p:cNvSpPr/>
          <p:nvPr/>
        </p:nvSpPr>
        <p:spPr>
          <a:xfrm>
            <a:off x="4940071" y="4882162"/>
            <a:ext cx="917532" cy="233680"/>
          </a:xfrm>
          <a:prstGeom prst="rect">
            <a:avLst/>
          </a:prstGeom>
          <a:solidFill>
            <a:srgbClr val="C10F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8A5BF98-900D-2970-D109-DC399776379A}"/>
              </a:ext>
            </a:extLst>
          </p:cNvPr>
          <p:cNvSpPr/>
          <p:nvPr/>
        </p:nvSpPr>
        <p:spPr>
          <a:xfrm>
            <a:off x="4936805" y="5177941"/>
            <a:ext cx="917532" cy="233680"/>
          </a:xfrm>
          <a:prstGeom prst="rect">
            <a:avLst/>
          </a:prstGeom>
          <a:solidFill>
            <a:srgbClr val="C10F2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7AB203D-C121-41E0-ACD3-D3D773CDD983}"/>
              </a:ext>
            </a:extLst>
          </p:cNvPr>
          <p:cNvSpPr/>
          <p:nvPr/>
        </p:nvSpPr>
        <p:spPr>
          <a:xfrm>
            <a:off x="6786288" y="2816927"/>
            <a:ext cx="917532" cy="233680"/>
          </a:xfrm>
          <a:prstGeom prst="rect">
            <a:avLst/>
          </a:prstGeom>
          <a:solidFill>
            <a:srgbClr val="954B9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EDD106E-EEC4-06BC-AE05-3FF2D45717E1}"/>
              </a:ext>
            </a:extLst>
          </p:cNvPr>
          <p:cNvSpPr/>
          <p:nvPr/>
        </p:nvSpPr>
        <p:spPr>
          <a:xfrm>
            <a:off x="6786288" y="3110097"/>
            <a:ext cx="917532" cy="233680"/>
          </a:xfrm>
          <a:prstGeom prst="rect">
            <a:avLst/>
          </a:prstGeom>
          <a:solidFill>
            <a:srgbClr val="954B9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A61FF6D-9ECE-2DD9-BA8A-86774E5182AF}"/>
              </a:ext>
            </a:extLst>
          </p:cNvPr>
          <p:cNvSpPr/>
          <p:nvPr/>
        </p:nvSpPr>
        <p:spPr>
          <a:xfrm>
            <a:off x="6786288" y="3405876"/>
            <a:ext cx="917532" cy="233680"/>
          </a:xfrm>
          <a:prstGeom prst="rect">
            <a:avLst/>
          </a:prstGeom>
          <a:solidFill>
            <a:srgbClr val="954B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C1DB1E5D-CC87-D2D3-C79C-605AEF7EC5CE}"/>
              </a:ext>
            </a:extLst>
          </p:cNvPr>
          <p:cNvSpPr/>
          <p:nvPr/>
        </p:nvSpPr>
        <p:spPr>
          <a:xfrm>
            <a:off x="6786288" y="3701655"/>
            <a:ext cx="917532" cy="233680"/>
          </a:xfrm>
          <a:prstGeom prst="rect">
            <a:avLst/>
          </a:prstGeom>
          <a:solidFill>
            <a:srgbClr val="954B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4F39D1D2-59EC-DFF8-69D0-E60B63B03A4F}"/>
              </a:ext>
            </a:extLst>
          </p:cNvPr>
          <p:cNvSpPr/>
          <p:nvPr/>
        </p:nvSpPr>
        <p:spPr>
          <a:xfrm>
            <a:off x="6791731" y="3997434"/>
            <a:ext cx="917532" cy="233680"/>
          </a:xfrm>
          <a:prstGeom prst="rect">
            <a:avLst/>
          </a:prstGeom>
          <a:solidFill>
            <a:srgbClr val="954B9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F2DEEB66-68A0-F47C-6E90-F338E932A097}"/>
              </a:ext>
            </a:extLst>
          </p:cNvPr>
          <p:cNvSpPr/>
          <p:nvPr/>
        </p:nvSpPr>
        <p:spPr>
          <a:xfrm>
            <a:off x="6786288" y="4293213"/>
            <a:ext cx="917532" cy="233680"/>
          </a:xfrm>
          <a:prstGeom prst="rect">
            <a:avLst/>
          </a:prstGeom>
          <a:solidFill>
            <a:srgbClr val="954B9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62CB48E-DC07-0C6D-62C4-FF493F50B67A}"/>
              </a:ext>
            </a:extLst>
          </p:cNvPr>
          <p:cNvSpPr/>
          <p:nvPr/>
        </p:nvSpPr>
        <p:spPr>
          <a:xfrm>
            <a:off x="6786288" y="4575955"/>
            <a:ext cx="917532" cy="233680"/>
          </a:xfrm>
          <a:prstGeom prst="rect">
            <a:avLst/>
          </a:prstGeom>
          <a:solidFill>
            <a:srgbClr val="954B9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43691BF-7651-13D7-52F0-8682C8EA9148}"/>
              </a:ext>
            </a:extLst>
          </p:cNvPr>
          <p:cNvSpPr/>
          <p:nvPr/>
        </p:nvSpPr>
        <p:spPr>
          <a:xfrm>
            <a:off x="6786288" y="4882162"/>
            <a:ext cx="917532" cy="233680"/>
          </a:xfrm>
          <a:prstGeom prst="rect">
            <a:avLst/>
          </a:prstGeom>
          <a:solidFill>
            <a:srgbClr val="954B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876DE554-6503-AAFE-E638-4143579D1815}"/>
              </a:ext>
            </a:extLst>
          </p:cNvPr>
          <p:cNvSpPr/>
          <p:nvPr/>
        </p:nvSpPr>
        <p:spPr>
          <a:xfrm>
            <a:off x="6783022" y="5177941"/>
            <a:ext cx="917532" cy="233680"/>
          </a:xfrm>
          <a:prstGeom prst="rect">
            <a:avLst/>
          </a:prstGeom>
          <a:solidFill>
            <a:srgbClr val="954B9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E6C3D05-0FE0-ADE5-3D46-AB1284B58D4D}"/>
              </a:ext>
            </a:extLst>
          </p:cNvPr>
          <p:cNvSpPr/>
          <p:nvPr/>
        </p:nvSpPr>
        <p:spPr>
          <a:xfrm>
            <a:off x="8051346" y="2813143"/>
            <a:ext cx="917532" cy="233680"/>
          </a:xfrm>
          <a:prstGeom prst="rect">
            <a:avLst/>
          </a:prstGeom>
          <a:solidFill>
            <a:srgbClr val="DD951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19F4E80-C1D6-6810-6BE5-22808E91859E}"/>
              </a:ext>
            </a:extLst>
          </p:cNvPr>
          <p:cNvSpPr/>
          <p:nvPr/>
        </p:nvSpPr>
        <p:spPr>
          <a:xfrm>
            <a:off x="8051346" y="3106313"/>
            <a:ext cx="917532" cy="233680"/>
          </a:xfrm>
          <a:prstGeom prst="rect">
            <a:avLst/>
          </a:prstGeom>
          <a:solidFill>
            <a:srgbClr val="DD951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D840ABA-1880-7E66-C709-CD3BEE4739EE}"/>
              </a:ext>
            </a:extLst>
          </p:cNvPr>
          <p:cNvSpPr/>
          <p:nvPr/>
        </p:nvSpPr>
        <p:spPr>
          <a:xfrm>
            <a:off x="8051346" y="3402092"/>
            <a:ext cx="917532" cy="233680"/>
          </a:xfrm>
          <a:prstGeom prst="rect">
            <a:avLst/>
          </a:prstGeom>
          <a:solidFill>
            <a:srgbClr val="DD951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AED4719-A35F-BBE6-3F87-984126C56840}"/>
              </a:ext>
            </a:extLst>
          </p:cNvPr>
          <p:cNvSpPr/>
          <p:nvPr/>
        </p:nvSpPr>
        <p:spPr>
          <a:xfrm>
            <a:off x="8051346" y="3697871"/>
            <a:ext cx="917532" cy="233680"/>
          </a:xfrm>
          <a:prstGeom prst="rect">
            <a:avLst/>
          </a:prstGeom>
          <a:solidFill>
            <a:srgbClr val="DD951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75C688B-9388-F13A-9209-7B702C098861}"/>
              </a:ext>
            </a:extLst>
          </p:cNvPr>
          <p:cNvSpPr/>
          <p:nvPr/>
        </p:nvSpPr>
        <p:spPr>
          <a:xfrm>
            <a:off x="8056789" y="3993650"/>
            <a:ext cx="917532" cy="233680"/>
          </a:xfrm>
          <a:prstGeom prst="rect">
            <a:avLst/>
          </a:prstGeom>
          <a:solidFill>
            <a:srgbClr val="DD951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0EE2CB3-7EEC-C2BC-FAF4-B2C7911D7A98}"/>
              </a:ext>
            </a:extLst>
          </p:cNvPr>
          <p:cNvSpPr/>
          <p:nvPr/>
        </p:nvSpPr>
        <p:spPr>
          <a:xfrm>
            <a:off x="8051346" y="4289429"/>
            <a:ext cx="917532" cy="233680"/>
          </a:xfrm>
          <a:prstGeom prst="rect">
            <a:avLst/>
          </a:prstGeom>
          <a:solidFill>
            <a:srgbClr val="DD951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7DE780F-BDFF-1125-511A-DA1978E787F5}"/>
              </a:ext>
            </a:extLst>
          </p:cNvPr>
          <p:cNvSpPr/>
          <p:nvPr/>
        </p:nvSpPr>
        <p:spPr>
          <a:xfrm>
            <a:off x="8051346" y="4572171"/>
            <a:ext cx="917532" cy="233680"/>
          </a:xfrm>
          <a:prstGeom prst="rect">
            <a:avLst/>
          </a:prstGeom>
          <a:solidFill>
            <a:srgbClr val="DD951B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645AC74B-D053-A663-F89E-AF9E18A13474}"/>
              </a:ext>
            </a:extLst>
          </p:cNvPr>
          <p:cNvSpPr/>
          <p:nvPr/>
        </p:nvSpPr>
        <p:spPr>
          <a:xfrm>
            <a:off x="8051346" y="4878378"/>
            <a:ext cx="917532" cy="233680"/>
          </a:xfrm>
          <a:prstGeom prst="rect">
            <a:avLst/>
          </a:prstGeom>
          <a:solidFill>
            <a:srgbClr val="DD95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6FAEBDB3-B609-8CF9-CF7C-97B77CD87F99}"/>
              </a:ext>
            </a:extLst>
          </p:cNvPr>
          <p:cNvSpPr/>
          <p:nvPr/>
        </p:nvSpPr>
        <p:spPr>
          <a:xfrm>
            <a:off x="8048080" y="5174157"/>
            <a:ext cx="917532" cy="233680"/>
          </a:xfrm>
          <a:prstGeom prst="rect">
            <a:avLst/>
          </a:prstGeom>
          <a:solidFill>
            <a:srgbClr val="DD951B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2995E3F6-4BED-A715-92C2-72B6AC13131B}"/>
              </a:ext>
            </a:extLst>
          </p:cNvPr>
          <p:cNvSpPr/>
          <p:nvPr/>
        </p:nvSpPr>
        <p:spPr>
          <a:xfrm>
            <a:off x="9306606" y="5174157"/>
            <a:ext cx="917532" cy="233680"/>
          </a:xfrm>
          <a:prstGeom prst="rect">
            <a:avLst/>
          </a:prstGeom>
          <a:solidFill>
            <a:srgbClr val="42755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123B5151-8EF8-773A-B2AD-5FEC7C993B33}"/>
              </a:ext>
            </a:extLst>
          </p:cNvPr>
          <p:cNvSpPr/>
          <p:nvPr/>
        </p:nvSpPr>
        <p:spPr>
          <a:xfrm>
            <a:off x="9315315" y="2826776"/>
            <a:ext cx="917532" cy="233680"/>
          </a:xfrm>
          <a:prstGeom prst="rect">
            <a:avLst/>
          </a:prstGeom>
          <a:solidFill>
            <a:srgbClr val="4275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064A1CA9-E15E-F460-02A5-045FB086EFEF}"/>
              </a:ext>
            </a:extLst>
          </p:cNvPr>
          <p:cNvSpPr/>
          <p:nvPr/>
        </p:nvSpPr>
        <p:spPr>
          <a:xfrm>
            <a:off x="9315315" y="3119946"/>
            <a:ext cx="917532" cy="233680"/>
          </a:xfrm>
          <a:prstGeom prst="rect">
            <a:avLst/>
          </a:prstGeom>
          <a:solidFill>
            <a:srgbClr val="4275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FF678B91-CB11-E6E3-3903-174DC89A6A22}"/>
              </a:ext>
            </a:extLst>
          </p:cNvPr>
          <p:cNvSpPr/>
          <p:nvPr/>
        </p:nvSpPr>
        <p:spPr>
          <a:xfrm>
            <a:off x="9311098" y="3413116"/>
            <a:ext cx="917532" cy="233680"/>
          </a:xfrm>
          <a:prstGeom prst="rect">
            <a:avLst/>
          </a:prstGeom>
          <a:solidFill>
            <a:srgbClr val="42755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DA474C2C-C8A6-6D5F-AACE-71378E07FBB8}"/>
              </a:ext>
            </a:extLst>
          </p:cNvPr>
          <p:cNvSpPr/>
          <p:nvPr/>
        </p:nvSpPr>
        <p:spPr>
          <a:xfrm>
            <a:off x="9311098" y="3712300"/>
            <a:ext cx="917532" cy="233680"/>
          </a:xfrm>
          <a:prstGeom prst="rect">
            <a:avLst/>
          </a:prstGeom>
          <a:solidFill>
            <a:srgbClr val="4275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Rektangel 119">
            <a:extLst>
              <a:ext uri="{FF2B5EF4-FFF2-40B4-BE49-F238E27FC236}">
                <a16:creationId xmlns:a16="http://schemas.microsoft.com/office/drawing/2014/main" id="{0FEDBC54-7CF6-68B3-D6AF-6485E83362F0}"/>
              </a:ext>
            </a:extLst>
          </p:cNvPr>
          <p:cNvSpPr/>
          <p:nvPr/>
        </p:nvSpPr>
        <p:spPr>
          <a:xfrm>
            <a:off x="9309462" y="3991473"/>
            <a:ext cx="917532" cy="233680"/>
          </a:xfrm>
          <a:prstGeom prst="rect">
            <a:avLst/>
          </a:prstGeom>
          <a:solidFill>
            <a:srgbClr val="42755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3A66F27E-FEED-D647-FCF5-18930533E6D9}"/>
              </a:ext>
            </a:extLst>
          </p:cNvPr>
          <p:cNvSpPr/>
          <p:nvPr/>
        </p:nvSpPr>
        <p:spPr>
          <a:xfrm>
            <a:off x="9309462" y="4284643"/>
            <a:ext cx="917532" cy="233680"/>
          </a:xfrm>
          <a:prstGeom prst="rect">
            <a:avLst/>
          </a:prstGeom>
          <a:solidFill>
            <a:srgbClr val="4275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7363BA4B-7694-4C7A-84FC-340603D82E05}"/>
              </a:ext>
            </a:extLst>
          </p:cNvPr>
          <p:cNvSpPr/>
          <p:nvPr/>
        </p:nvSpPr>
        <p:spPr>
          <a:xfrm>
            <a:off x="9309462" y="4577813"/>
            <a:ext cx="917532" cy="233680"/>
          </a:xfrm>
          <a:prstGeom prst="rect">
            <a:avLst/>
          </a:prstGeom>
          <a:solidFill>
            <a:srgbClr val="42755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8805F497-B461-E28F-C1EA-FB9F21E30576}"/>
              </a:ext>
            </a:extLst>
          </p:cNvPr>
          <p:cNvSpPr/>
          <p:nvPr/>
        </p:nvSpPr>
        <p:spPr>
          <a:xfrm>
            <a:off x="9308372" y="4873968"/>
            <a:ext cx="917532" cy="233680"/>
          </a:xfrm>
          <a:prstGeom prst="rect">
            <a:avLst/>
          </a:prstGeom>
          <a:solidFill>
            <a:srgbClr val="4275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916026B1-4CE1-D343-ABBC-4A9DE50E2B73}"/>
              </a:ext>
            </a:extLst>
          </p:cNvPr>
          <p:cNvSpPr/>
          <p:nvPr/>
        </p:nvSpPr>
        <p:spPr>
          <a:xfrm>
            <a:off x="10594727" y="2826776"/>
            <a:ext cx="917532" cy="233680"/>
          </a:xfrm>
          <a:prstGeom prst="rect">
            <a:avLst/>
          </a:prstGeom>
          <a:solidFill>
            <a:srgbClr val="4378C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1A224324-A604-3BA0-4457-903FFD9A7E91}"/>
              </a:ext>
            </a:extLst>
          </p:cNvPr>
          <p:cNvSpPr/>
          <p:nvPr/>
        </p:nvSpPr>
        <p:spPr>
          <a:xfrm>
            <a:off x="10594727" y="3117613"/>
            <a:ext cx="917532" cy="233680"/>
          </a:xfrm>
          <a:prstGeom prst="rect">
            <a:avLst/>
          </a:prstGeom>
          <a:solidFill>
            <a:srgbClr val="4378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Rektangel 125">
            <a:extLst>
              <a:ext uri="{FF2B5EF4-FFF2-40B4-BE49-F238E27FC236}">
                <a16:creationId xmlns:a16="http://schemas.microsoft.com/office/drawing/2014/main" id="{1999A6D6-C203-E0F3-88E1-E490F9DE2CCD}"/>
              </a:ext>
            </a:extLst>
          </p:cNvPr>
          <p:cNvSpPr/>
          <p:nvPr/>
        </p:nvSpPr>
        <p:spPr>
          <a:xfrm>
            <a:off x="10594727" y="3408450"/>
            <a:ext cx="917532" cy="233680"/>
          </a:xfrm>
          <a:prstGeom prst="rect">
            <a:avLst/>
          </a:prstGeom>
          <a:solidFill>
            <a:srgbClr val="4378C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1CAE6115-1FA5-5837-3A04-D3914917FE05}"/>
              </a:ext>
            </a:extLst>
          </p:cNvPr>
          <p:cNvSpPr/>
          <p:nvPr/>
        </p:nvSpPr>
        <p:spPr>
          <a:xfrm>
            <a:off x="10594727" y="3697871"/>
            <a:ext cx="917532" cy="233680"/>
          </a:xfrm>
          <a:prstGeom prst="rect">
            <a:avLst/>
          </a:prstGeom>
          <a:solidFill>
            <a:srgbClr val="4378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Rektangel 127">
            <a:extLst>
              <a:ext uri="{FF2B5EF4-FFF2-40B4-BE49-F238E27FC236}">
                <a16:creationId xmlns:a16="http://schemas.microsoft.com/office/drawing/2014/main" id="{36D7CF12-6B41-49FE-1B34-D40C059CDFF8}"/>
              </a:ext>
            </a:extLst>
          </p:cNvPr>
          <p:cNvSpPr/>
          <p:nvPr/>
        </p:nvSpPr>
        <p:spPr>
          <a:xfrm>
            <a:off x="10594727" y="3987292"/>
            <a:ext cx="917532" cy="233680"/>
          </a:xfrm>
          <a:prstGeom prst="rect">
            <a:avLst/>
          </a:prstGeom>
          <a:solidFill>
            <a:srgbClr val="4378C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Rektangel 128">
            <a:extLst>
              <a:ext uri="{FF2B5EF4-FFF2-40B4-BE49-F238E27FC236}">
                <a16:creationId xmlns:a16="http://schemas.microsoft.com/office/drawing/2014/main" id="{3E6D9FBB-F7FE-C90C-D983-48354926A6FB}"/>
              </a:ext>
            </a:extLst>
          </p:cNvPr>
          <p:cNvSpPr/>
          <p:nvPr/>
        </p:nvSpPr>
        <p:spPr>
          <a:xfrm>
            <a:off x="10594727" y="4291960"/>
            <a:ext cx="917532" cy="233680"/>
          </a:xfrm>
          <a:prstGeom prst="rect">
            <a:avLst/>
          </a:prstGeom>
          <a:solidFill>
            <a:srgbClr val="4378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D410FC1C-98E0-69AE-D860-324DECAC8C69}"/>
              </a:ext>
            </a:extLst>
          </p:cNvPr>
          <p:cNvSpPr/>
          <p:nvPr/>
        </p:nvSpPr>
        <p:spPr>
          <a:xfrm>
            <a:off x="10594727" y="4600245"/>
            <a:ext cx="917532" cy="233680"/>
          </a:xfrm>
          <a:prstGeom prst="rect">
            <a:avLst/>
          </a:prstGeom>
          <a:solidFill>
            <a:srgbClr val="4378C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Rektangel 130">
            <a:extLst>
              <a:ext uri="{FF2B5EF4-FFF2-40B4-BE49-F238E27FC236}">
                <a16:creationId xmlns:a16="http://schemas.microsoft.com/office/drawing/2014/main" id="{3D83A6AC-A9B7-5111-7D8C-6C19C9F26270}"/>
              </a:ext>
            </a:extLst>
          </p:cNvPr>
          <p:cNvSpPr/>
          <p:nvPr/>
        </p:nvSpPr>
        <p:spPr>
          <a:xfrm>
            <a:off x="10596767" y="4874962"/>
            <a:ext cx="917532" cy="233680"/>
          </a:xfrm>
          <a:prstGeom prst="rect">
            <a:avLst/>
          </a:prstGeom>
          <a:solidFill>
            <a:srgbClr val="4378C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2" name="Rektangel 131">
            <a:extLst>
              <a:ext uri="{FF2B5EF4-FFF2-40B4-BE49-F238E27FC236}">
                <a16:creationId xmlns:a16="http://schemas.microsoft.com/office/drawing/2014/main" id="{C1E0761D-CF90-9688-C1FA-6C1C575C06A7}"/>
              </a:ext>
            </a:extLst>
          </p:cNvPr>
          <p:cNvSpPr/>
          <p:nvPr/>
        </p:nvSpPr>
        <p:spPr>
          <a:xfrm>
            <a:off x="10596767" y="5173057"/>
            <a:ext cx="917532" cy="233680"/>
          </a:xfrm>
          <a:prstGeom prst="rect">
            <a:avLst/>
          </a:prstGeom>
          <a:solidFill>
            <a:srgbClr val="4378C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4" name="Rak koppling 133">
            <a:extLst>
              <a:ext uri="{FF2B5EF4-FFF2-40B4-BE49-F238E27FC236}">
                <a16:creationId xmlns:a16="http://schemas.microsoft.com/office/drawing/2014/main" id="{C5BBDF89-906F-4C9B-0FAA-9F98DA0AB21A}"/>
              </a:ext>
            </a:extLst>
          </p:cNvPr>
          <p:cNvCxnSpPr/>
          <p:nvPr/>
        </p:nvCxnSpPr>
        <p:spPr>
          <a:xfrm>
            <a:off x="4791591" y="2103542"/>
            <a:ext cx="0" cy="330622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ruta 134">
            <a:extLst>
              <a:ext uri="{FF2B5EF4-FFF2-40B4-BE49-F238E27FC236}">
                <a16:creationId xmlns:a16="http://schemas.microsoft.com/office/drawing/2014/main" id="{80D36DA1-FD7A-F04E-84F5-9D35F2A28B32}"/>
              </a:ext>
            </a:extLst>
          </p:cNvPr>
          <p:cNvSpPr txBox="1"/>
          <p:nvPr/>
        </p:nvSpPr>
        <p:spPr>
          <a:xfrm>
            <a:off x="4377447" y="2023575"/>
            <a:ext cx="12763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100 %</a:t>
            </a: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88676948-79C2-D3E7-6227-ABDBA31F362D}"/>
              </a:ext>
            </a:extLst>
          </p:cNvPr>
          <p:cNvSpPr txBox="1"/>
          <p:nvPr/>
        </p:nvSpPr>
        <p:spPr>
          <a:xfrm>
            <a:off x="4387588" y="5245486"/>
            <a:ext cx="12763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10 %</a:t>
            </a:r>
          </a:p>
        </p:txBody>
      </p:sp>
      <p:sp>
        <p:nvSpPr>
          <p:cNvPr id="139" name="Rubrik 1">
            <a:extLst>
              <a:ext uri="{FF2B5EF4-FFF2-40B4-BE49-F238E27FC236}">
                <a16:creationId xmlns:a16="http://schemas.microsoft.com/office/drawing/2014/main" id="{E93AD7D7-67C8-0E52-03C8-BAAD6739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6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Färger</a:t>
            </a:r>
          </a:p>
        </p:txBody>
      </p:sp>
      <p:cxnSp>
        <p:nvCxnSpPr>
          <p:cNvPr id="140" name="Rak koppling 139">
            <a:extLst>
              <a:ext uri="{FF2B5EF4-FFF2-40B4-BE49-F238E27FC236}">
                <a16:creationId xmlns:a16="http://schemas.microsoft.com/office/drawing/2014/main" id="{3E8AB6F3-4E49-2D17-3088-1EE5713799BA}"/>
              </a:ext>
            </a:extLst>
          </p:cNvPr>
          <p:cNvCxnSpPr/>
          <p:nvPr/>
        </p:nvCxnSpPr>
        <p:spPr>
          <a:xfrm>
            <a:off x="949234" y="853437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15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E8F859-30B0-AF52-DD6C-74DED72E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42"/>
            <a:ext cx="1065711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Riksförbundet använder primärt typsnittet </a:t>
            </a:r>
            <a:r>
              <a:rPr lang="sv-SE" sz="18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Roboto</a:t>
            </a:r>
            <a:r>
              <a:rPr lang="sv-SE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vår kommunikation. Det är ett typsnitt som är fritt att använda men som först måste installeras på användarens dator. Roboto kan laddas ner från Google Fonts: </a:t>
            </a: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https://fonts.google.com/specimen/roboto</a:t>
            </a: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 längre texter använder vi typsnittet </a:t>
            </a:r>
            <a:r>
              <a:rPr lang="sv-SE" sz="18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Times New Roman</a:t>
            </a: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som är ett standardtypsnitt och finns </a:t>
            </a:r>
            <a:r>
              <a:rPr lang="sv-SE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förinstallerat</a:t>
            </a: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 alla datorer. Istället för Roboto använder vi </a:t>
            </a:r>
            <a:r>
              <a:rPr lang="sv-SE" sz="1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Arial</a:t>
            </a: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som ersättningstypsnitt. 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Tänk på läsbarhet – var konsekvent i användandet av typsnitt. 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Använd inte för många textstorlekar på en sida eller i ett dokument.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348108C5-231B-DA96-137B-C61A4CE1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6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Typografi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FD6E43F-96E7-F7B5-795B-FFA4B6AC85C4}"/>
              </a:ext>
            </a:extLst>
          </p:cNvPr>
          <p:cNvCxnSpPr/>
          <p:nvPr/>
        </p:nvCxnSpPr>
        <p:spPr>
          <a:xfrm>
            <a:off x="949234" y="853437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7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404376-D243-E705-6CC8-579A3DFD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55" y="1512116"/>
            <a:ext cx="42040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Linjeteckningar</a:t>
            </a:r>
          </a:p>
          <a:p>
            <a:pPr marL="0" indent="0">
              <a:buNone/>
            </a:pP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FUB:s grafiska element använder vi oss av en röd linje som bildar enkla linjeteckningar eller som slingrar sig fram genom text och bild. </a:t>
            </a:r>
          </a:p>
          <a:p>
            <a:pPr marL="0" indent="0">
              <a:buNone/>
            </a:pPr>
            <a:endParaRPr lang="sv-S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Hur röda linjen ska användas: </a:t>
            </a:r>
          </a:p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Linjen ska gå från kant till kant. </a:t>
            </a:r>
          </a:p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Linjen ska inte läggas framför text, men kan användas tillsammans med en bild (se höger).</a:t>
            </a:r>
          </a:p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röd linje per sida.</a:t>
            </a:r>
          </a:p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Linjen används alltid i vår röda profilfärg.</a:t>
            </a:r>
          </a:p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Används mot vit bakgrund eller färgad bakgrund med minst 40% transparens.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062444CF-8332-A5FC-951D-63B494D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6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Grafiska element – röda linjen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489D1D67-1101-4D28-7D4F-C4A39B307D3E}"/>
              </a:ext>
            </a:extLst>
          </p:cNvPr>
          <p:cNvCxnSpPr/>
          <p:nvPr/>
        </p:nvCxnSpPr>
        <p:spPr>
          <a:xfrm>
            <a:off x="949234" y="853437"/>
            <a:ext cx="10404566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sk design, Grafik&#10;&#10;AI-genererat innehåll kan vara felaktigt.">
            <a:extLst>
              <a:ext uri="{FF2B5EF4-FFF2-40B4-BE49-F238E27FC236}">
                <a16:creationId xmlns:a16="http://schemas.microsoft.com/office/drawing/2014/main" id="{C5106D6B-3F72-00F4-7201-57421BBDD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87" y="1879192"/>
            <a:ext cx="2771793" cy="346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objekt 11" descr="En bild som visar text, skärmbild, finger, Lem&#10;&#10;AI-genererat innehåll kan vara felaktigt.">
            <a:extLst>
              <a:ext uri="{FF2B5EF4-FFF2-40B4-BE49-F238E27FC236}">
                <a16:creationId xmlns:a16="http://schemas.microsoft.com/office/drawing/2014/main" id="{1AB0A0B9-B095-862B-9017-DEA213E33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1879192"/>
            <a:ext cx="2771793" cy="346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496D0B28-1B46-096D-ED3F-A041FF1759B5}"/>
              </a:ext>
            </a:extLst>
          </p:cNvPr>
          <p:cNvSpPr txBox="1"/>
          <p:nvPr/>
        </p:nvSpPr>
        <p:spPr>
          <a:xfrm>
            <a:off x="3413379" y="5515892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/>
              <a:t>Lokalföreningens/länsförbundets logga. </a:t>
            </a:r>
          </a:p>
          <a:p>
            <a:pPr algn="r"/>
            <a:r>
              <a:rPr lang="sv-SE" sz="1200" dirty="0"/>
              <a:t>En linjeteckning som passar till ämnet används.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9468845-E08B-9391-2D9D-83C6B4CDA689}"/>
              </a:ext>
            </a:extLst>
          </p:cNvPr>
          <p:cNvSpPr txBox="1"/>
          <p:nvPr/>
        </p:nvSpPr>
        <p:spPr>
          <a:xfrm>
            <a:off x="6785338" y="5515892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/>
              <a:t>Lokalföreningens/länsförbundets logga. </a:t>
            </a:r>
          </a:p>
          <a:p>
            <a:pPr algn="r"/>
            <a:r>
              <a:rPr lang="sv-SE" sz="1200" dirty="0"/>
              <a:t>En linjeteckning (tråd) används </a:t>
            </a:r>
          </a:p>
          <a:p>
            <a:pPr algn="r"/>
            <a:r>
              <a:rPr lang="sv-SE" sz="1200" dirty="0"/>
              <a:t>som kan läggas över foto.</a:t>
            </a:r>
          </a:p>
        </p:txBody>
      </p:sp>
    </p:spTree>
    <p:extLst>
      <p:ext uri="{BB962C8B-B14F-4D97-AF65-F5344CB8AC3E}">
        <p14:creationId xmlns:p14="http://schemas.microsoft.com/office/powerpoint/2010/main" val="23515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951</Words>
  <Application>Microsoft Office PowerPoint</Application>
  <PresentationFormat>Bredbild</PresentationFormat>
  <Paragraphs>139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Roboto</vt:lpstr>
      <vt:lpstr>Times New Roman</vt:lpstr>
      <vt:lpstr>Office-tema</vt:lpstr>
      <vt:lpstr>PowerPoint-presentation</vt:lpstr>
      <vt:lpstr>En enhetlig profil</vt:lpstr>
      <vt:lpstr>Logotyp</vt:lpstr>
      <vt:lpstr>Logotyp</vt:lpstr>
      <vt:lpstr>PowerPoint-presentation</vt:lpstr>
      <vt:lpstr>PowerPoint-presentation</vt:lpstr>
      <vt:lpstr>Färger</vt:lpstr>
      <vt:lpstr>Typografi</vt:lpstr>
      <vt:lpstr>Grafiska element – röda linjen</vt:lpstr>
      <vt:lpstr>Grafiska element – röda linjen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Rebecka Hartshorne</dc:creator>
  <cp:lastModifiedBy>Rebecka Hartshorne</cp:lastModifiedBy>
  <cp:revision>1</cp:revision>
  <dcterms:created xsi:type="dcterms:W3CDTF">2025-05-05T09:00:41Z</dcterms:created>
  <dcterms:modified xsi:type="dcterms:W3CDTF">2026-02-11T12:31:49Z</dcterms:modified>
</cp:coreProperties>
</file>